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98" r:id="rId2"/>
  </p:sldMasterIdLst>
  <p:notesMasterIdLst>
    <p:notesMasterId r:id="rId64"/>
  </p:notesMasterIdLst>
  <p:handoutMasterIdLst>
    <p:handoutMasterId r:id="rId65"/>
  </p:handoutMasterIdLst>
  <p:sldIdLst>
    <p:sldId id="268" r:id="rId3"/>
    <p:sldId id="287" r:id="rId4"/>
    <p:sldId id="289" r:id="rId5"/>
    <p:sldId id="298" r:id="rId6"/>
    <p:sldId id="301" r:id="rId7"/>
    <p:sldId id="300" r:id="rId8"/>
    <p:sldId id="309" r:id="rId9"/>
    <p:sldId id="302" r:id="rId10"/>
    <p:sldId id="303" r:id="rId11"/>
    <p:sldId id="304" r:id="rId12"/>
    <p:sldId id="299" r:id="rId13"/>
    <p:sldId id="288" r:id="rId14"/>
    <p:sldId id="297" r:id="rId15"/>
    <p:sldId id="337" r:id="rId16"/>
    <p:sldId id="338" r:id="rId17"/>
    <p:sldId id="339" r:id="rId18"/>
    <p:sldId id="340" r:id="rId19"/>
    <p:sldId id="341" r:id="rId20"/>
    <p:sldId id="342" r:id="rId21"/>
    <p:sldId id="343" r:id="rId22"/>
    <p:sldId id="344" r:id="rId23"/>
    <p:sldId id="305" r:id="rId24"/>
    <p:sldId id="319" r:id="rId25"/>
    <p:sldId id="320" r:id="rId26"/>
    <p:sldId id="321" r:id="rId27"/>
    <p:sldId id="322" r:id="rId28"/>
    <p:sldId id="323" r:id="rId29"/>
    <p:sldId id="324" r:id="rId30"/>
    <p:sldId id="325" r:id="rId31"/>
    <p:sldId id="306" r:id="rId32"/>
    <p:sldId id="331" r:id="rId33"/>
    <p:sldId id="310" r:id="rId34"/>
    <p:sldId id="311" r:id="rId35"/>
    <p:sldId id="313" r:id="rId36"/>
    <p:sldId id="312" r:id="rId37"/>
    <p:sldId id="314" r:id="rId38"/>
    <p:sldId id="316" r:id="rId39"/>
    <p:sldId id="317" r:id="rId40"/>
    <p:sldId id="318" r:id="rId41"/>
    <p:sldId id="315" r:id="rId42"/>
    <p:sldId id="307" r:id="rId43"/>
    <p:sldId id="345" r:id="rId44"/>
    <p:sldId id="346" r:id="rId45"/>
    <p:sldId id="308" r:id="rId46"/>
    <p:sldId id="290" r:id="rId47"/>
    <p:sldId id="291" r:id="rId48"/>
    <p:sldId id="292" r:id="rId49"/>
    <p:sldId id="293" r:id="rId50"/>
    <p:sldId id="294" r:id="rId51"/>
    <p:sldId id="295" r:id="rId52"/>
    <p:sldId id="296" r:id="rId53"/>
    <p:sldId id="326" r:id="rId54"/>
    <p:sldId id="332" r:id="rId55"/>
    <p:sldId id="333" r:id="rId56"/>
    <p:sldId id="327" r:id="rId57"/>
    <p:sldId id="334" r:id="rId58"/>
    <p:sldId id="335" r:id="rId59"/>
    <p:sldId id="336" r:id="rId60"/>
    <p:sldId id="330" r:id="rId61"/>
    <p:sldId id="328" r:id="rId62"/>
    <p:sldId id="329" r:id="rId63"/>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20">
          <p15:clr>
            <a:srgbClr val="A4A3A4"/>
          </p15:clr>
        </p15:guide>
        <p15:guide id="2" orient="horz" pos="192">
          <p15:clr>
            <a:srgbClr val="A4A3A4"/>
          </p15:clr>
        </p15:guide>
        <p15:guide id="3" orient="horz" pos="3888">
          <p15:clr>
            <a:srgbClr val="A4A3A4"/>
          </p15:clr>
        </p15:guide>
        <p15:guide id="4" pos="2880">
          <p15:clr>
            <a:srgbClr val="A4A3A4"/>
          </p15:clr>
        </p15:guide>
        <p15:guide id="5" pos="288">
          <p15:clr>
            <a:srgbClr val="A4A3A4"/>
          </p15:clr>
        </p15:guide>
        <p15:guide id="6" pos="5472">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4F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ferSingleView="1">
    <p:restoredLeft sz="7589" autoAdjust="0"/>
    <p:restoredTop sz="97033" autoAdjust="0"/>
  </p:normalViewPr>
  <p:slideViewPr>
    <p:cSldViewPr snapToObjects="1">
      <p:cViewPr varScale="1">
        <p:scale>
          <a:sx n="133" d="100"/>
          <a:sy n="133" d="100"/>
        </p:scale>
        <p:origin x="1902" y="126"/>
      </p:cViewPr>
      <p:guideLst>
        <p:guide orient="horz" pos="720"/>
        <p:guide orient="horz" pos="192"/>
        <p:guide orient="horz" pos="3888"/>
        <p:guide pos="2880"/>
        <p:guide pos="288"/>
        <p:guide pos="5472"/>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105" d="100"/>
          <a:sy n="105" d="100"/>
        </p:scale>
        <p:origin x="-4288"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C80C9753-D86A-7E46-B736-151B08FBBA06}" type="datetime1">
              <a:rPr lang="en-US" smtClean="0"/>
              <a:pPr/>
              <a:t>9/11/2015</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2FB06AA0-874E-1E43-B7A6-3A32CCFD9C9E}" type="slidenum">
              <a:rPr lang="en-US" smtClean="0"/>
              <a:pPr/>
              <a:t>‹#›</a:t>
            </a:fld>
            <a:endParaRPr lang="en-US"/>
          </a:p>
        </p:txBody>
      </p:sp>
    </p:spTree>
    <p:extLst>
      <p:ext uri="{BB962C8B-B14F-4D97-AF65-F5344CB8AC3E}">
        <p14:creationId xmlns:p14="http://schemas.microsoft.com/office/powerpoint/2010/main" val="1260456918"/>
      </p:ext>
    </p:extLst>
  </p:cSld>
  <p:clrMap bg1="lt1" tx1="dk1" bg2="lt2" tx2="dk2" accent1="accent1" accent2="accent2" accent3="accent3" accent4="accent4" accent5="accent5" accent6="accent6" hlink="hlink" folHlink="folHlink"/>
  <p:hf hdr="0" ftr="0" dt="0"/>
</p:handoutMaster>
</file>

<file path=ppt/media/image1.gif>
</file>

<file path=ppt/media/image10.png>
</file>

<file path=ppt/media/image11.png>
</file>

<file path=ppt/media/image12.jpg>
</file>

<file path=ppt/media/image13.png>
</file>

<file path=ppt/media/image14.png>
</file>

<file path=ppt/media/image15.jpg>
</file>

<file path=ppt/media/image16.png>
</file>

<file path=ppt/media/image17.jpeg>
</file>

<file path=ppt/media/image18.jpeg>
</file>

<file path=ppt/media/image19.jpeg>
</file>

<file path=ppt/media/image2.gif>
</file>

<file path=ppt/media/image20.png>
</file>

<file path=ppt/media/image3.png>
</file>

<file path=ppt/media/image4.gif>
</file>

<file path=ppt/media/image5.gif>
</file>

<file path=ppt/media/image6.jpe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144ED3BF-3CB7-5046-84A2-725EAA880A50}" type="datetime1">
              <a:rPr lang="en-US" smtClean="0"/>
              <a:pPr/>
              <a:t>9/11/2015</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5F6C6165-BF42-A041-98E4-81607A426640}" type="slidenum">
              <a:rPr lang="en-US" smtClean="0"/>
              <a:pPr/>
              <a:t>‹#›</a:t>
            </a:fld>
            <a:endParaRPr lang="en-US"/>
          </a:p>
        </p:txBody>
      </p:sp>
    </p:spTree>
    <p:extLst>
      <p:ext uri="{BB962C8B-B14F-4D97-AF65-F5344CB8AC3E}">
        <p14:creationId xmlns:p14="http://schemas.microsoft.com/office/powerpoint/2010/main" val="226545774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6C6165-BF42-A041-98E4-81607A426640}" type="slidenum">
              <a:rPr lang="en-US" smtClean="0"/>
              <a:pPr/>
              <a:t>1</a:t>
            </a:fld>
            <a:endParaRPr lang="en-US"/>
          </a:p>
        </p:txBody>
      </p:sp>
    </p:spTree>
    <p:extLst>
      <p:ext uri="{BB962C8B-B14F-4D97-AF65-F5344CB8AC3E}">
        <p14:creationId xmlns:p14="http://schemas.microsoft.com/office/powerpoint/2010/main" val="2748514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To tackle</a:t>
            </a:r>
            <a:r>
              <a:rPr lang="en-US" baseline="0" dirty="0" smtClean="0"/>
              <a:t> this problem, we present </a:t>
            </a:r>
            <a:r>
              <a:rPr lang="en-US" baseline="0" dirty="0" err="1" smtClean="0"/>
              <a:t>NetASM</a:t>
            </a:r>
            <a:r>
              <a:rPr lang="en-US" baseline="0" dirty="0" smtClean="0"/>
              <a:t> which serves as the “narrow waist” between the languages that are beginning to emerge and rapidly growing set of targets.</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It enables a common platform for writing optimizations for these programmable devices.</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Provides an abstract cost model.</a:t>
            </a:r>
          </a:p>
          <a:p>
            <a:pPr>
              <a:spcBef>
                <a:spcPts val="0"/>
              </a:spcBef>
              <a:buNone/>
            </a:pPr>
            <a:r>
              <a:rPr lang="en-US" baseline="0" dirty="0" smtClean="0"/>
              <a:t>[Click]</a:t>
            </a:r>
          </a:p>
          <a:p>
            <a:pPr>
              <a:spcBef>
                <a:spcPts val="0"/>
              </a:spcBef>
              <a:buNone/>
            </a:pPr>
            <a:r>
              <a:rPr lang="en-US" baseline="0" dirty="0" smtClean="0"/>
              <a:t>Persistent state for storing information across packets.</a:t>
            </a:r>
          </a:p>
          <a:p>
            <a:pPr>
              <a:spcBef>
                <a:spcPts val="0"/>
              </a:spcBef>
              <a:buNone/>
            </a:pPr>
            <a:r>
              <a:rPr lang="en-US" baseline="0" dirty="0" smtClean="0"/>
              <a:t>[Click]</a:t>
            </a:r>
          </a:p>
          <a:p>
            <a:pPr>
              <a:spcBef>
                <a:spcPts val="0"/>
              </a:spcBef>
              <a:buNone/>
            </a:pPr>
            <a:r>
              <a:rPr lang="en-US" baseline="0" dirty="0" smtClean="0"/>
              <a:t>In order efficiently map policies to different targets, </a:t>
            </a:r>
            <a:r>
              <a:rPr lang="en-US" baseline="0" dirty="0" err="1" smtClean="0"/>
              <a:t>NetASM</a:t>
            </a:r>
            <a:r>
              <a:rPr lang="en-US" baseline="0" dirty="0" smtClean="0"/>
              <a:t> provides three modes of execution.</a:t>
            </a:r>
          </a:p>
          <a:p>
            <a:pPr>
              <a:spcBef>
                <a:spcPts val="0"/>
              </a:spcBef>
              <a:buNone/>
            </a:pPr>
            <a:r>
              <a:rPr lang="en-US" baseline="0" dirty="0" smtClean="0"/>
              <a:t>These can be used in conjunction to implement complex execution behaviors of a given device.</a:t>
            </a:r>
          </a:p>
          <a:p>
            <a:pPr>
              <a:spcBef>
                <a:spcPts val="0"/>
              </a:spcBef>
              <a:buNone/>
            </a:pPr>
            <a:r>
              <a:rPr lang="en-US" baseline="0" dirty="0" smtClean="0"/>
              <a:t>[Click]</a:t>
            </a:r>
          </a:p>
          <a:p>
            <a:pPr>
              <a:spcBef>
                <a:spcPts val="0"/>
              </a:spcBef>
              <a:buNone/>
            </a:pPr>
            <a:r>
              <a:rPr lang="en-US" baseline="0" dirty="0" smtClean="0"/>
              <a:t>And has only 23 primitive instructions for implementing these network policies.</a:t>
            </a:r>
          </a:p>
          <a:p>
            <a:pPr>
              <a:spcBef>
                <a:spcPts val="0"/>
              </a:spcBef>
              <a:buNone/>
            </a:pPr>
            <a:endParaRPr lang="en-US" baseline="0" dirty="0" smtClean="0"/>
          </a:p>
        </p:txBody>
      </p:sp>
    </p:spTree>
    <p:extLst>
      <p:ext uri="{BB962C8B-B14F-4D97-AF65-F5344CB8AC3E}">
        <p14:creationId xmlns:p14="http://schemas.microsoft.com/office/powerpoint/2010/main" val="2935578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7" name="Shape 1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lang="en-US" baseline="0" dirty="0" smtClean="0"/>
          </a:p>
        </p:txBody>
      </p:sp>
    </p:spTree>
    <p:extLst>
      <p:ext uri="{BB962C8B-B14F-4D97-AF65-F5344CB8AC3E}">
        <p14:creationId xmlns:p14="http://schemas.microsoft.com/office/powerpoint/2010/main" val="2139093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We</a:t>
            </a:r>
            <a:r>
              <a:rPr lang="en-US" baseline="0" dirty="0" smtClean="0"/>
              <a:t> have done some preliminary evaluations using the ACL-IPv4 benchmark from ONF </a:t>
            </a:r>
            <a:r>
              <a:rPr lang="en-US" baseline="0" dirty="0" err="1" smtClean="0"/>
              <a:t>Github</a:t>
            </a:r>
            <a:r>
              <a:rPr lang="en-US" baseline="0" dirty="0" smtClean="0"/>
              <a:t> repo.</a:t>
            </a:r>
          </a:p>
          <a:p>
            <a:pPr>
              <a:spcBef>
                <a:spcPts val="0"/>
              </a:spcBef>
              <a:buNone/>
            </a:pPr>
            <a:endParaRPr lang="en-US" baseline="0" dirty="0" smtClean="0"/>
          </a:p>
          <a:p>
            <a:pPr>
              <a:spcBef>
                <a:spcPts val="0"/>
              </a:spcBef>
              <a:buNone/>
            </a:pPr>
            <a:r>
              <a:rPr lang="en-US" baseline="0" dirty="0" smtClean="0"/>
              <a:t>We translated the original TTP specification into </a:t>
            </a:r>
            <a:r>
              <a:rPr lang="en-US" baseline="0" dirty="0" err="1" smtClean="0"/>
              <a:t>NetASM</a:t>
            </a:r>
            <a:r>
              <a:rPr lang="en-US" baseline="0" dirty="0" smtClean="0"/>
              <a:t> and wrote a packet parser and </a:t>
            </a:r>
            <a:r>
              <a:rPr lang="en-US" baseline="0" dirty="0" err="1" smtClean="0"/>
              <a:t>deparser</a:t>
            </a:r>
            <a:r>
              <a:rPr lang="en-US" baseline="0" dirty="0" smtClean="0"/>
              <a:t> for it.</a:t>
            </a:r>
          </a:p>
          <a:p>
            <a:pPr>
              <a:spcBef>
                <a:spcPts val="0"/>
              </a:spcBef>
              <a:buNone/>
            </a:pPr>
            <a:r>
              <a:rPr lang="en-US" baseline="0" dirty="0" smtClean="0"/>
              <a:t>As it’s was not originally specified under TTPs.</a:t>
            </a:r>
          </a:p>
          <a:p>
            <a:pPr>
              <a:spcBef>
                <a:spcPts val="0"/>
              </a:spcBef>
              <a:buNone/>
            </a:pPr>
            <a:endParaRPr lang="en-US" baseline="0" dirty="0" smtClean="0"/>
          </a:p>
          <a:p>
            <a:pPr>
              <a:spcBef>
                <a:spcPts val="0"/>
              </a:spcBef>
              <a:buNone/>
            </a:pPr>
            <a:r>
              <a:rPr lang="en-US" baseline="0" dirty="0" smtClean="0"/>
              <a:t>We ran these optimizations using an abstract cost model. The details of which are listed in the paper.</a:t>
            </a:r>
          </a:p>
          <a:p>
            <a:pPr>
              <a:spcBef>
                <a:spcPts val="0"/>
              </a:spcBef>
              <a:buNone/>
            </a:pPr>
            <a:endParaRPr lang="en-US" baseline="0" dirty="0" smtClean="0"/>
          </a:p>
          <a:p>
            <a:pPr>
              <a:spcBef>
                <a:spcPts val="0"/>
              </a:spcBef>
              <a:buNone/>
            </a:pPr>
            <a:r>
              <a:rPr lang="en-US" baseline="0" dirty="0" smtClean="0"/>
              <a:t>We found that by just running few simple code-motion and dead-code elimination optimizations we were able to remove many of the redundancies in the ACL+IPv4 policy.</a:t>
            </a:r>
          </a:p>
          <a:p>
            <a:pPr>
              <a:spcBef>
                <a:spcPts val="0"/>
              </a:spcBef>
              <a:buNone/>
            </a:pPr>
            <a:endParaRPr lang="en-US" baseline="0" dirty="0" smtClean="0"/>
          </a:p>
          <a:p>
            <a:pPr>
              <a:spcBef>
                <a:spcPts val="0"/>
              </a:spcBef>
              <a:buNone/>
            </a:pPr>
            <a:r>
              <a:rPr lang="en-US" baseline="0" dirty="0" smtClean="0"/>
              <a:t>There was around 32% and 26% increase in the area and latency,  which showed the viability of our work.</a:t>
            </a:r>
          </a:p>
          <a:p>
            <a:pPr>
              <a:spcBef>
                <a:spcPts val="0"/>
              </a:spcBef>
              <a:buNone/>
            </a:pPr>
            <a:endParaRPr lang="en-US" baseline="0" dirty="0" smtClean="0"/>
          </a:p>
          <a:p>
            <a:pPr>
              <a:spcBef>
                <a:spcPts val="0"/>
              </a:spcBef>
              <a:buNone/>
            </a:pPr>
            <a:endParaRPr lang="en-US" baseline="0" dirty="0" smtClean="0"/>
          </a:p>
        </p:txBody>
      </p:sp>
    </p:spTree>
    <p:extLst>
      <p:ext uri="{BB962C8B-B14F-4D97-AF65-F5344CB8AC3E}">
        <p14:creationId xmlns:p14="http://schemas.microsoft.com/office/powerpoint/2010/main" val="8224869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5434122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2" name="Shape 2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We</a:t>
            </a:r>
            <a:r>
              <a:rPr lang="en-US" baseline="0" dirty="0" smtClean="0"/>
              <a:t> presented </a:t>
            </a:r>
            <a:r>
              <a:rPr lang="en-US" baseline="0" dirty="0" err="1" smtClean="0"/>
              <a:t>NeASM</a:t>
            </a:r>
            <a:r>
              <a:rPr lang="en-US" baseline="0" dirty="0" smtClean="0"/>
              <a:t> an intermediate representation for programmable data planes.</a:t>
            </a:r>
          </a:p>
          <a:p>
            <a:pPr>
              <a:spcBef>
                <a:spcPts val="0"/>
              </a:spcBef>
              <a:buNone/>
            </a:pPr>
            <a:endParaRPr lang="en-US" baseline="0" dirty="0" smtClean="0"/>
          </a:p>
          <a:p>
            <a:pPr>
              <a:spcBef>
                <a:spcPts val="0"/>
              </a:spcBef>
              <a:buNone/>
            </a:pPr>
            <a:r>
              <a:rPr lang="en-US" baseline="0" dirty="0" err="1" smtClean="0"/>
              <a:t>NetASM</a:t>
            </a:r>
            <a:r>
              <a:rPr lang="en-US" baseline="0" dirty="0" smtClean="0"/>
              <a:t> provides a common platform for optimizing packet processing programs for a diverse set of targets.</a:t>
            </a:r>
          </a:p>
          <a:p>
            <a:pPr>
              <a:spcBef>
                <a:spcPts val="0"/>
              </a:spcBef>
              <a:buNone/>
            </a:pPr>
            <a:endParaRPr lang="en-US" baseline="0" dirty="0" smtClean="0"/>
          </a:p>
          <a:p>
            <a:pPr>
              <a:spcBef>
                <a:spcPts val="0"/>
              </a:spcBef>
              <a:buNone/>
            </a:pPr>
            <a:r>
              <a:rPr lang="en-US" baseline="0" dirty="0" smtClean="0"/>
              <a:t>And we hope that it will lead to better architectural explorations and soon a time will come when the performance of the switch will not be determined by its raw speed but also by how well compilers can exploit its features.</a:t>
            </a:r>
          </a:p>
          <a:p>
            <a:pPr>
              <a:spcBef>
                <a:spcPts val="0"/>
              </a:spcBef>
              <a:buNone/>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With</a:t>
            </a:r>
            <a:r>
              <a:rPr lang="en-US" baseline="0" dirty="0" smtClean="0"/>
              <a:t> this I conclude my presentation.</a:t>
            </a:r>
            <a:endParaRPr lang="en-US" dirty="0" smtClean="0"/>
          </a:p>
          <a:p>
            <a:pPr>
              <a:spcBef>
                <a:spcPts val="0"/>
              </a:spcBef>
              <a:buNone/>
            </a:pPr>
            <a:endParaRPr dirty="0"/>
          </a:p>
        </p:txBody>
      </p:sp>
    </p:spTree>
    <p:extLst>
      <p:ext uri="{BB962C8B-B14F-4D97-AF65-F5344CB8AC3E}">
        <p14:creationId xmlns:p14="http://schemas.microsoft.com/office/powerpoint/2010/main" val="3545624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30</a:t>
            </a:fld>
            <a:endParaRPr lang="en-US" dirty="0"/>
          </a:p>
        </p:txBody>
      </p:sp>
    </p:spTree>
    <p:extLst>
      <p:ext uri="{BB962C8B-B14F-4D97-AF65-F5344CB8AC3E}">
        <p14:creationId xmlns:p14="http://schemas.microsoft.com/office/powerpoint/2010/main" val="1223561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41</a:t>
            </a:fld>
            <a:endParaRPr lang="en-US" dirty="0"/>
          </a:p>
        </p:txBody>
      </p:sp>
    </p:spTree>
    <p:extLst>
      <p:ext uri="{BB962C8B-B14F-4D97-AF65-F5344CB8AC3E}">
        <p14:creationId xmlns:p14="http://schemas.microsoft.com/office/powerpoint/2010/main" val="40766993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44</a:t>
            </a:fld>
            <a:endParaRPr lang="en-US" dirty="0"/>
          </a:p>
        </p:txBody>
      </p:sp>
    </p:spTree>
    <p:extLst>
      <p:ext uri="{BB962C8B-B14F-4D97-AF65-F5344CB8AC3E}">
        <p14:creationId xmlns:p14="http://schemas.microsoft.com/office/powerpoint/2010/main" val="1378818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52</a:t>
            </a:fld>
            <a:endParaRPr lang="en-US" dirty="0"/>
          </a:p>
        </p:txBody>
      </p:sp>
    </p:spTree>
    <p:extLst>
      <p:ext uri="{BB962C8B-B14F-4D97-AF65-F5344CB8AC3E}">
        <p14:creationId xmlns:p14="http://schemas.microsoft.com/office/powerpoint/2010/main" val="5773285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6C6165-BF42-A041-98E4-81607A426640}" type="slidenum">
              <a:rPr lang="en-US" smtClean="0"/>
              <a:pPr/>
              <a:t>54</a:t>
            </a:fld>
            <a:endParaRPr lang="en-US"/>
          </a:p>
        </p:txBody>
      </p:sp>
    </p:spTree>
    <p:extLst>
      <p:ext uri="{BB962C8B-B14F-4D97-AF65-F5344CB8AC3E}">
        <p14:creationId xmlns:p14="http://schemas.microsoft.com/office/powerpoint/2010/main" val="1435311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F6C6165-BF42-A041-98E4-81607A426640}"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5511187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59</a:t>
            </a:fld>
            <a:endParaRPr lang="en-US" dirty="0"/>
          </a:p>
        </p:txBody>
      </p:sp>
    </p:spTree>
    <p:extLst>
      <p:ext uri="{BB962C8B-B14F-4D97-AF65-F5344CB8AC3E}">
        <p14:creationId xmlns:p14="http://schemas.microsoft.com/office/powerpoint/2010/main" val="2322571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3</a:t>
            </a:fld>
            <a:endParaRPr lang="en-US" dirty="0"/>
          </a:p>
        </p:txBody>
      </p:sp>
    </p:spTree>
    <p:extLst>
      <p:ext uri="{BB962C8B-B14F-4D97-AF65-F5344CB8AC3E}">
        <p14:creationId xmlns:p14="http://schemas.microsoft.com/office/powerpoint/2010/main" val="36768763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6C6165-BF42-A041-98E4-81607A426640}" type="slidenum">
              <a:rPr lang="en-US" smtClean="0"/>
              <a:pPr/>
              <a:t>4</a:t>
            </a:fld>
            <a:endParaRPr lang="en-US"/>
          </a:p>
        </p:txBody>
      </p:sp>
    </p:spTree>
    <p:extLst>
      <p:ext uri="{BB962C8B-B14F-4D97-AF65-F5344CB8AC3E}">
        <p14:creationId xmlns:p14="http://schemas.microsoft.com/office/powerpoint/2010/main" val="251787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F6C6165-BF42-A041-98E4-81607A426640}" type="slidenum">
              <a:rPr lang="en-US" smtClean="0"/>
              <a:pPr/>
              <a:t>7</a:t>
            </a:fld>
            <a:endParaRPr lang="en-US"/>
          </a:p>
        </p:txBody>
      </p:sp>
    </p:spTree>
    <p:extLst>
      <p:ext uri="{BB962C8B-B14F-4D97-AF65-F5344CB8AC3E}">
        <p14:creationId xmlns:p14="http://schemas.microsoft.com/office/powerpoint/2010/main" val="303076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13</a:t>
            </a:fld>
            <a:endParaRPr lang="en-US" dirty="0"/>
          </a:p>
        </p:txBody>
      </p:sp>
    </p:spTree>
    <p:extLst>
      <p:ext uri="{BB962C8B-B14F-4D97-AF65-F5344CB8AC3E}">
        <p14:creationId xmlns:p14="http://schemas.microsoft.com/office/powerpoint/2010/main" val="3414610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400" baseline="0" dirty="0" smtClean="0"/>
          </a:p>
        </p:txBody>
      </p:sp>
      <p:sp>
        <p:nvSpPr>
          <p:cNvPr id="4" name="Slide Number Placeholder 3"/>
          <p:cNvSpPr>
            <a:spLocks noGrp="1"/>
          </p:cNvSpPr>
          <p:nvPr>
            <p:ph type="sldNum" sz="quarter" idx="10"/>
          </p:nvPr>
        </p:nvSpPr>
        <p:spPr/>
        <p:txBody>
          <a:bodyPr/>
          <a:lstStyle/>
          <a:p>
            <a:fld id="{99869EFA-8004-9F4F-BBB7-238706C9494B}" type="slidenum">
              <a:rPr lang="en-US" smtClean="0"/>
              <a:pPr/>
              <a:t>22</a:t>
            </a:fld>
            <a:endParaRPr lang="en-US" dirty="0"/>
          </a:p>
        </p:txBody>
      </p:sp>
    </p:spTree>
    <p:extLst>
      <p:ext uri="{BB962C8B-B14F-4D97-AF65-F5344CB8AC3E}">
        <p14:creationId xmlns:p14="http://schemas.microsoft.com/office/powerpoint/2010/main" val="672190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F</a:t>
            </a:r>
            <a:r>
              <a:rPr lang="en-US" baseline="0" dirty="0" smtClean="0"/>
              <a:t>irst let’s talk a bit about why we need a programmable data plane</a:t>
            </a:r>
          </a:p>
          <a:p>
            <a:pPr>
              <a:spcBef>
                <a:spcPts val="0"/>
              </a:spcBef>
              <a:buNone/>
            </a:pPr>
            <a:r>
              <a:rPr lang="en-US" baseline="0" dirty="0" smtClean="0"/>
              <a:t>What is it that current (fixed function) switches are not able to provide.</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“Protocol Independence” – The fixed nature of </a:t>
            </a:r>
            <a:r>
              <a:rPr lang="en-US" baseline="0" dirty="0" err="1" smtClean="0"/>
              <a:t>OpenFlow</a:t>
            </a:r>
            <a:r>
              <a:rPr lang="en-US" baseline="0" dirty="0" smtClean="0"/>
              <a:t> devices makes it hard to add new protocols or (</a:t>
            </a:r>
            <a:r>
              <a:rPr lang="en-US" baseline="0" dirty="0" err="1" smtClean="0"/>
              <a:t>infact</a:t>
            </a:r>
            <a:r>
              <a:rPr lang="en-US" baseline="0" dirty="0" smtClean="0"/>
              <a:t>) remove protocols if they are no longer needed.</a:t>
            </a:r>
          </a:p>
          <a:p>
            <a:pPr>
              <a:spcBef>
                <a:spcPts val="0"/>
              </a:spcBef>
              <a:buNone/>
            </a:pPr>
            <a:r>
              <a:rPr lang="en-US" baseline="0" dirty="0" smtClean="0"/>
              <a:t>Recently many new protocols are being developed for serving different applications in datacenter and enterprise networks e.g., GRE, VXLAN, and BFD.</a:t>
            </a:r>
          </a:p>
          <a:p>
            <a:pPr>
              <a:spcBef>
                <a:spcPts val="0"/>
              </a:spcBef>
              <a:buNone/>
            </a:pPr>
            <a:r>
              <a:rPr lang="en-US" baseline="0" dirty="0" smtClean="0"/>
              <a:t>And there is a need to rapidly deploy those protocols in the network without waiting for new </a:t>
            </a:r>
            <a:r>
              <a:rPr lang="en-US" baseline="0" dirty="0" err="1" smtClean="0"/>
              <a:t>OpenFlow</a:t>
            </a:r>
            <a:r>
              <a:rPr lang="en-US" baseline="0" dirty="0" smtClean="0"/>
              <a:t> specification and chips to spin up (which if not years, tends to take months before they can be actually deployed)</a:t>
            </a:r>
          </a:p>
          <a:p>
            <a:pPr>
              <a:spcBef>
                <a:spcPts val="0"/>
              </a:spcBef>
              <a:buNone/>
            </a:pPr>
            <a:endParaRPr lang="en-US" baseline="0" dirty="0" smtClean="0"/>
          </a:p>
          <a:p>
            <a:pPr>
              <a:spcBef>
                <a:spcPts val="0"/>
              </a:spcBef>
              <a:buNone/>
            </a:pPr>
            <a:r>
              <a:rPr lang="en-US" baseline="0" dirty="0" smtClean="0"/>
              <a:t>Therefore, it seems reasonable to have some kind of programmability in the network device to quickly deploy these protocols.</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The data plane device should be able to operate on arbitrary packet locations.</a:t>
            </a:r>
          </a:p>
          <a:p>
            <a:pPr>
              <a:spcBef>
                <a:spcPts val="0"/>
              </a:spcBef>
              <a:buNone/>
            </a:pPr>
            <a:r>
              <a:rPr lang="en-US" baseline="0" dirty="0" smtClean="0"/>
              <a:t>It should provide means for specifying packet operations using high-level network policies.</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For example, here’s a simple network policy that tells that data plane to read VXLAN and (internal) Ethernet headers from the packet.</a:t>
            </a:r>
          </a:p>
          <a:p>
            <a:pPr>
              <a:spcBef>
                <a:spcPts val="0"/>
              </a:spcBef>
              <a:buNone/>
            </a:pPr>
            <a:r>
              <a:rPr lang="en-US" baseline="0" dirty="0" smtClean="0"/>
              <a:t>Compare the IP in VXLAN with some </a:t>
            </a:r>
            <a:r>
              <a:rPr lang="en-US" baseline="0" dirty="0" err="1" smtClean="0"/>
              <a:t>IPx</a:t>
            </a:r>
            <a:r>
              <a:rPr lang="en-US" baseline="0" dirty="0" smtClean="0"/>
              <a:t>. If there is a match it removes the VXLAN header from the packet and forwards it through port 0 if internal ETH header matches.</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Given such programmable devices, the challenge then is how to compile these high-level user policies to such devices.</a:t>
            </a:r>
          </a:p>
          <a:p>
            <a:pPr>
              <a:spcBef>
                <a:spcPts val="0"/>
              </a:spcBef>
              <a:buNone/>
            </a:pPr>
            <a:endParaRPr lang="en-US" baseline="0" dirty="0" smtClean="0"/>
          </a:p>
          <a:p>
            <a:pPr>
              <a:spcBef>
                <a:spcPts val="0"/>
              </a:spcBef>
              <a:buNone/>
            </a:pPr>
            <a:endParaRPr lang="en-US" baseline="0" dirty="0" smtClean="0"/>
          </a:p>
          <a:p>
            <a:pPr>
              <a:spcBef>
                <a:spcPts val="0"/>
              </a:spcBef>
              <a:buNone/>
            </a:pPr>
            <a:endParaRPr lang="en-US" baseline="0" dirty="0" smtClean="0"/>
          </a:p>
          <a:p>
            <a:pPr>
              <a:spcBef>
                <a:spcPts val="0"/>
              </a:spcBef>
              <a:buNone/>
            </a:pPr>
            <a:endParaRPr lang="en-US" baseline="0" dirty="0" smtClean="0"/>
          </a:p>
          <a:p>
            <a:pPr>
              <a:spcBef>
                <a:spcPts val="0"/>
              </a:spcBef>
              <a:buNone/>
            </a:pPr>
            <a:endParaRPr lang="en-US" baseline="0" dirty="0" smtClean="0"/>
          </a:p>
        </p:txBody>
      </p:sp>
    </p:spTree>
    <p:extLst>
      <p:ext uri="{BB962C8B-B14F-4D97-AF65-F5344CB8AC3E}">
        <p14:creationId xmlns:p14="http://schemas.microsoft.com/office/powerpoint/2010/main" val="814424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1" name="Shape 1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[Click]</a:t>
            </a:r>
          </a:p>
          <a:p>
            <a:pPr>
              <a:spcBef>
                <a:spcPts val="0"/>
              </a:spcBef>
              <a:buNone/>
            </a:pPr>
            <a:r>
              <a:rPr lang="en-US" dirty="0" smtClean="0"/>
              <a:t>We expect that programmers</a:t>
            </a:r>
            <a:r>
              <a:rPr lang="en-US" baseline="0" dirty="0" smtClean="0"/>
              <a:t> will organize their policies into libraries and modules, possibly, written in different languages (e.g., P4 and POF).</a:t>
            </a:r>
          </a:p>
          <a:p>
            <a:pPr>
              <a:spcBef>
                <a:spcPts val="0"/>
              </a:spcBef>
              <a:buNone/>
            </a:pPr>
            <a:r>
              <a:rPr lang="en-US" baseline="0" dirty="0" smtClean="0"/>
              <a:t>These libraries might be accessible through public repositories like </a:t>
            </a:r>
            <a:r>
              <a:rPr lang="en-US" baseline="0" dirty="0" err="1" smtClean="0"/>
              <a:t>Github</a:t>
            </a:r>
            <a:r>
              <a:rPr lang="en-US" baseline="0" dirty="0" smtClean="0"/>
              <a:t>.</a:t>
            </a:r>
          </a:p>
          <a:p>
            <a:pPr>
              <a:spcBef>
                <a:spcPts val="0"/>
              </a:spcBef>
              <a:buNone/>
            </a:pPr>
            <a:r>
              <a:rPr lang="en-US" baseline="0" dirty="0" smtClean="0"/>
              <a:t>[Click]</a:t>
            </a:r>
          </a:p>
          <a:p>
            <a:pPr>
              <a:spcBef>
                <a:spcPts val="0"/>
              </a:spcBef>
              <a:buNone/>
            </a:pPr>
            <a:r>
              <a:rPr lang="en-US" baseline="0" dirty="0" smtClean="0"/>
              <a:t>A network programmer can then take these modules and compose them to write more complex policies.</a:t>
            </a:r>
          </a:p>
          <a:p>
            <a:pPr>
              <a:spcBef>
                <a:spcPts val="0"/>
              </a:spcBef>
              <a:buNone/>
            </a:pPr>
            <a:r>
              <a:rPr lang="en-US" baseline="0" dirty="0" smtClean="0"/>
              <a:t>[Click]</a:t>
            </a:r>
          </a:p>
          <a:p>
            <a:pPr>
              <a:spcBef>
                <a:spcPts val="0"/>
              </a:spcBef>
              <a:buNone/>
            </a:pPr>
            <a:r>
              <a:rPr lang="en-US" baseline="0" dirty="0" smtClean="0"/>
              <a:t>And finally install them on to a data plane device.</a:t>
            </a:r>
          </a:p>
          <a:p>
            <a:pPr>
              <a:spcBef>
                <a:spcPts val="0"/>
              </a:spcBef>
              <a:buNone/>
            </a:pPr>
            <a:endParaRPr lang="en-US" baseline="0" dirty="0" smtClean="0"/>
          </a:p>
          <a:p>
            <a:pPr>
              <a:spcBef>
                <a:spcPts val="0"/>
              </a:spcBef>
              <a:buNone/>
            </a:pPr>
            <a:r>
              <a:rPr lang="en-US" baseline="0" dirty="0" smtClean="0"/>
              <a:t>[Click]</a:t>
            </a:r>
          </a:p>
          <a:p>
            <a:pPr>
              <a:spcBef>
                <a:spcPts val="0"/>
              </a:spcBef>
              <a:buNone/>
            </a:pPr>
            <a:r>
              <a:rPr lang="en-US" baseline="0" dirty="0" smtClean="0"/>
              <a:t>However, installing policies is not straight forward. There are many challenging issues here. For example, ACL might only be operating on IP </a:t>
            </a:r>
            <a:r>
              <a:rPr lang="en-US" baseline="0" dirty="0" err="1" smtClean="0"/>
              <a:t>src</a:t>
            </a:r>
            <a:r>
              <a:rPr lang="en-US" baseline="0" dirty="0" smtClean="0"/>
              <a:t>/</a:t>
            </a:r>
            <a:r>
              <a:rPr lang="en-US" baseline="0" dirty="0" err="1" smtClean="0"/>
              <a:t>dst</a:t>
            </a:r>
            <a:r>
              <a:rPr lang="en-US" baseline="0" dirty="0" smtClean="0"/>
              <a:t>.</a:t>
            </a:r>
          </a:p>
          <a:p>
            <a:pPr>
              <a:spcBef>
                <a:spcPts val="0"/>
              </a:spcBef>
              <a:buNone/>
            </a:pPr>
            <a:r>
              <a:rPr lang="en-US" baseline="0" dirty="0" smtClean="0"/>
              <a:t>In which case, rest of the fields are unused and shouldn’t be part of the final policy.</a:t>
            </a:r>
          </a:p>
          <a:p>
            <a:pPr>
              <a:spcBef>
                <a:spcPts val="0"/>
              </a:spcBef>
              <a:buNone/>
            </a:pPr>
            <a:r>
              <a:rPr lang="en-US" baseline="0" dirty="0" smtClean="0"/>
              <a:t>[Click]</a:t>
            </a:r>
          </a:p>
          <a:p>
            <a:pPr>
              <a:spcBef>
                <a:spcPts val="0"/>
              </a:spcBef>
              <a:buNone/>
            </a:pPr>
            <a:r>
              <a:rPr lang="en-US" baseline="0" dirty="0" smtClean="0"/>
              <a:t>But a naïve compilation will add these fields in the data plane</a:t>
            </a:r>
          </a:p>
          <a:p>
            <a:pPr>
              <a:spcBef>
                <a:spcPts val="0"/>
              </a:spcBef>
              <a:buNone/>
            </a:pPr>
            <a:endParaRPr lang="en-US" baseline="0" dirty="0" smtClean="0"/>
          </a:p>
          <a:p>
            <a:pPr>
              <a:spcBef>
                <a:spcPts val="0"/>
              </a:spcBef>
              <a:buNone/>
            </a:pPr>
            <a:r>
              <a:rPr lang="en-US" baseline="0" dirty="0" smtClean="0"/>
              <a:t>Thus, we need mechanisms to ensure that such redundancies be removed from the final policy and that it’s efficiently compiled to the underlying target.</a:t>
            </a:r>
          </a:p>
          <a:p>
            <a:pPr>
              <a:spcBef>
                <a:spcPts val="0"/>
              </a:spcBef>
              <a:buNone/>
            </a:pPr>
            <a:endParaRPr dirty="0"/>
          </a:p>
        </p:txBody>
      </p:sp>
    </p:spTree>
    <p:extLst>
      <p:ext uri="{BB962C8B-B14F-4D97-AF65-F5344CB8AC3E}">
        <p14:creationId xmlns:p14="http://schemas.microsoft.com/office/powerpoint/2010/main" val="39023262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extBox 7"/>
          <p:cNvSpPr txBox="1"/>
          <p:nvPr userDrawn="1"/>
        </p:nvSpPr>
        <p:spPr>
          <a:xfrm>
            <a:off x="0" y="2590800"/>
            <a:ext cx="9144000" cy="2246769"/>
          </a:xfrm>
          <a:prstGeom prst="rect">
            <a:avLst/>
          </a:prstGeom>
          <a:solidFill>
            <a:srgbClr val="414FAB"/>
          </a:solidFill>
        </p:spPr>
        <p:txBody>
          <a:bodyPr wrap="square" rtlCol="0">
            <a:spAutoFit/>
          </a:bodyPr>
          <a:lstStyle/>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p:txBody>
      </p:sp>
      <p:sp>
        <p:nvSpPr>
          <p:cNvPr id="2" name="Title 1"/>
          <p:cNvSpPr>
            <a:spLocks noGrp="1"/>
          </p:cNvSpPr>
          <p:nvPr>
            <p:ph type="title" hasCustomPrompt="1"/>
          </p:nvPr>
        </p:nvSpPr>
        <p:spPr>
          <a:xfrm>
            <a:off x="457200" y="3205956"/>
            <a:ext cx="8229600" cy="598487"/>
          </a:xfrm>
        </p:spPr>
        <p:txBody>
          <a:bodyPr anchor="b">
            <a:normAutofit/>
          </a:bodyPr>
          <a:lstStyle>
            <a:lvl1pPr algn="l">
              <a:defRPr sz="2800" b="1" i="0" cap="none">
                <a:solidFill>
                  <a:schemeClr val="bg1"/>
                </a:solidFill>
                <a:latin typeface="Arial"/>
                <a:cs typeface="Arial"/>
              </a:defRPr>
            </a:lvl1pPr>
          </a:lstStyle>
          <a:p>
            <a:r>
              <a:rPr lang="en-US" dirty="0" smtClean="0"/>
              <a:t>Section Title</a:t>
            </a:r>
            <a:endParaRPr lang="en-US" dirty="0"/>
          </a:p>
        </p:txBody>
      </p:sp>
      <p:sp>
        <p:nvSpPr>
          <p:cNvPr id="3" name="Text Placeholder 2"/>
          <p:cNvSpPr>
            <a:spLocks noGrp="1"/>
          </p:cNvSpPr>
          <p:nvPr>
            <p:ph type="body" idx="1" hasCustomPrompt="1"/>
          </p:nvPr>
        </p:nvSpPr>
        <p:spPr>
          <a:xfrm>
            <a:off x="457200" y="3813177"/>
            <a:ext cx="8229600" cy="455612"/>
          </a:xfrm>
        </p:spPr>
        <p:txBody>
          <a:bodyPr anchor="t">
            <a:normAutofit/>
          </a:bodyPr>
          <a:lstStyle>
            <a:lvl1pPr marL="0" indent="0">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6" name="Picture 5"/>
          <p:cNvPicPr>
            <a:picLocks noChangeAspect="1"/>
          </p:cNvPicPr>
          <p:nvPr userDrawn="1"/>
        </p:nvPicPr>
        <p:blipFill>
          <a:blip r:embed="rId3"/>
          <a:stretch>
            <a:fillRect/>
          </a:stretch>
        </p:blipFill>
        <p:spPr>
          <a:xfrm>
            <a:off x="7721600" y="304800"/>
            <a:ext cx="965200" cy="1293368"/>
          </a:xfrm>
          <a:prstGeom prst="rect">
            <a:avLst/>
          </a:prstGeom>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3276600"/>
            <a:ext cx="8229600" cy="476250"/>
          </a:xfrm>
          <a:prstGeom prst="rect">
            <a:avLst/>
          </a:prstGeom>
        </p:spPr>
        <p:txBody>
          <a:bodyPr/>
          <a:lstStyle>
            <a:lvl1pPr>
              <a:defRPr baseline="0"/>
            </a:lvl1pPr>
          </a:lstStyle>
          <a:p>
            <a:r>
              <a:rPr lang="en-US" dirty="0" smtClean="0"/>
              <a:t>Title of Presentation</a:t>
            </a:r>
            <a:endParaRPr lang="en-US" dirty="0"/>
          </a:p>
        </p:txBody>
      </p:sp>
      <p:sp>
        <p:nvSpPr>
          <p:cNvPr id="3" name="Subtitle 2"/>
          <p:cNvSpPr>
            <a:spLocks noGrp="1"/>
          </p:cNvSpPr>
          <p:nvPr>
            <p:ph type="subTitle" idx="1" hasCustomPrompt="1"/>
          </p:nvPr>
        </p:nvSpPr>
        <p:spPr>
          <a:xfrm>
            <a:off x="457200" y="3810000"/>
            <a:ext cx="8229600" cy="304800"/>
          </a:xfrm>
          <a:prstGeom prst="rect">
            <a:avLst/>
          </a:prstGeom>
        </p:spPr>
        <p:txBody>
          <a:bodyPr/>
          <a:lstStyle>
            <a:lvl1pPr marL="0" indent="0" algn="l">
              <a:buNone/>
              <a:defRPr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smtClean="0"/>
              <a:t>Firstname</a:t>
            </a:r>
            <a:r>
              <a:rPr lang="en-US" dirty="0" smtClean="0"/>
              <a:t> </a:t>
            </a:r>
            <a:r>
              <a:rPr lang="en-US" dirty="0" err="1" smtClean="0"/>
              <a:t>Lastname</a:t>
            </a:r>
            <a:r>
              <a:rPr lang="en-US" dirty="0" smtClean="0"/>
              <a:t> / Month DD, YYYY</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 Column Bullet">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6172200" cy="609600"/>
          </a:xfrm>
          <a:prstGeom prst="rect">
            <a:avLst/>
          </a:prstGeom>
        </p:spPr>
        <p:txBody>
          <a:bodyPr/>
          <a:lstStyle>
            <a:lvl1pPr>
              <a:defRPr b="1"/>
            </a:lvl1pPr>
          </a:lstStyle>
          <a:p>
            <a:r>
              <a:rPr lang="en-US" dirty="0" smtClean="0"/>
              <a:t>Click to edit Master title style</a:t>
            </a:r>
            <a:endParaRPr lang="en-US" dirty="0"/>
          </a:p>
        </p:txBody>
      </p:sp>
      <p:sp>
        <p:nvSpPr>
          <p:cNvPr id="3" name="Slide Number Placeholder 2"/>
          <p:cNvSpPr>
            <a:spLocks noGrp="1"/>
          </p:cNvSpPr>
          <p:nvPr>
            <p:ph type="sldNum" sz="quarter" idx="10"/>
          </p:nvPr>
        </p:nvSpPr>
        <p:spPr>
          <a:xfrm>
            <a:off x="6553200" y="6356350"/>
            <a:ext cx="2133600" cy="365125"/>
          </a:xfrm>
          <a:prstGeom prst="rect">
            <a:avLst/>
          </a:prstGeom>
        </p:spPr>
        <p:txBody>
          <a:bodyPr/>
          <a:lstStyle/>
          <a:p>
            <a:fld id="{95FB27F1-C2FE-E646-9E41-8F3092BBAFAE}" type="slidenum">
              <a:rPr lang="en-US" smtClean="0"/>
              <a:pPr/>
              <a:t>‹#›</a:t>
            </a:fld>
            <a:endParaRPr lang="en-US" dirty="0"/>
          </a:p>
        </p:txBody>
      </p:sp>
      <p:sp>
        <p:nvSpPr>
          <p:cNvPr id="7" name="Content Placeholder 2"/>
          <p:cNvSpPr>
            <a:spLocks noGrp="1"/>
          </p:cNvSpPr>
          <p:nvPr>
            <p:ph idx="1"/>
          </p:nvPr>
        </p:nvSpPr>
        <p:spPr>
          <a:xfrm>
            <a:off x="457200" y="1143000"/>
            <a:ext cx="8229600" cy="50292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ONF-symbol-large.gi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239000" y="128016"/>
            <a:ext cx="1645920" cy="864108"/>
          </a:xfrm>
          <a:prstGeom prst="rect">
            <a:avLst/>
          </a:prstGeom>
        </p:spPr>
      </p:pic>
    </p:spTree>
    <p:extLst>
      <p:ext uri="{BB962C8B-B14F-4D97-AF65-F5344CB8AC3E}">
        <p14:creationId xmlns:p14="http://schemas.microsoft.com/office/powerpoint/2010/main" val="335938612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Bullet">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6172200" cy="609600"/>
          </a:xfrm>
        </p:spPr>
        <p:txBody>
          <a:bodyPr/>
          <a:lstStyle>
            <a:lvl1pPr>
              <a:defRPr b="1"/>
            </a:lvl1pPr>
          </a:lstStyle>
          <a:p>
            <a:r>
              <a:rPr lang="en-US" dirty="0" smtClean="0"/>
              <a:t>Click to edit Master title style</a:t>
            </a:r>
            <a:endParaRPr lang="en-US" dirty="0"/>
          </a:p>
        </p:txBody>
      </p:sp>
      <p:sp>
        <p:nvSpPr>
          <p:cNvPr id="3" name="Slide Number Placeholder 2"/>
          <p:cNvSpPr>
            <a:spLocks noGrp="1"/>
          </p:cNvSpPr>
          <p:nvPr>
            <p:ph type="sldNum" sz="quarter" idx="10"/>
          </p:nvPr>
        </p:nvSpPr>
        <p:spPr>
          <a:xfrm>
            <a:off x="3505200" y="6356350"/>
            <a:ext cx="2133600" cy="365125"/>
          </a:xfrm>
          <a:prstGeom prst="rect">
            <a:avLst/>
          </a:prstGeom>
        </p:spPr>
        <p:txBody>
          <a:bodyPr/>
          <a:lstStyle/>
          <a:p>
            <a:fld id="{95FB27F1-C2FE-E646-9E41-8F3092BBAFAE}" type="slidenum">
              <a:rPr lang="en-US" smtClean="0"/>
              <a:pPr/>
              <a:t>‹#›</a:t>
            </a:fld>
            <a:endParaRPr lang="en-US" dirty="0"/>
          </a:p>
        </p:txBody>
      </p:sp>
      <p:sp>
        <p:nvSpPr>
          <p:cNvPr id="7" name="Content Placeholder 2"/>
          <p:cNvSpPr>
            <a:spLocks noGrp="1"/>
          </p:cNvSpPr>
          <p:nvPr>
            <p:ph idx="1"/>
          </p:nvPr>
        </p:nvSpPr>
        <p:spPr>
          <a:xfrm>
            <a:off x="457200" y="1143000"/>
            <a:ext cx="8229600" cy="5029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p:cNvPicPr>
            <a:picLocks noChangeAspect="1"/>
          </p:cNvPicPr>
          <p:nvPr userDrawn="1"/>
        </p:nvPicPr>
        <p:blipFill>
          <a:blip r:embed="rId2"/>
          <a:stretch>
            <a:fillRect/>
          </a:stretch>
        </p:blipFill>
        <p:spPr>
          <a:xfrm>
            <a:off x="7721600" y="304800"/>
            <a:ext cx="965200" cy="1293368"/>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 Above Tex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6356350"/>
            <a:ext cx="2133600" cy="365125"/>
          </a:xfrm>
          <a:prstGeom prst="rect">
            <a:avLst/>
          </a:prstGeom>
        </p:spPr>
        <p:txBody>
          <a:bodyPr/>
          <a:lstStyle/>
          <a:p>
            <a:fld id="{95FB27F1-C2FE-E646-9E41-8F3092BBAFAE}" type="slidenum">
              <a:rPr lang="en-US" smtClean="0"/>
              <a:pPr/>
              <a:t>‹#›</a:t>
            </a:fld>
            <a:endParaRPr lang="en-US" dirty="0"/>
          </a:p>
        </p:txBody>
      </p:sp>
      <p:sp>
        <p:nvSpPr>
          <p:cNvPr id="5" name="Title 1"/>
          <p:cNvSpPr>
            <a:spLocks noGrp="1"/>
          </p:cNvSpPr>
          <p:nvPr>
            <p:ph type="title"/>
          </p:nvPr>
        </p:nvSpPr>
        <p:spPr>
          <a:xfrm>
            <a:off x="457200" y="304800"/>
            <a:ext cx="6172200" cy="609600"/>
          </a:xfrm>
        </p:spPr>
        <p:txBody>
          <a:bodyPr/>
          <a:lstStyle>
            <a:lvl1pPr>
              <a:defRPr b="1"/>
            </a:lvl1pPr>
          </a:lstStyle>
          <a:p>
            <a:r>
              <a:rPr lang="en-US" dirty="0" smtClean="0"/>
              <a:t>Click to edit Master title style</a:t>
            </a:r>
            <a:endParaRPr lang="en-US" dirty="0"/>
          </a:p>
        </p:txBody>
      </p:sp>
      <p:sp>
        <p:nvSpPr>
          <p:cNvPr id="8" name="Text Placeholder 2"/>
          <p:cNvSpPr>
            <a:spLocks noGrp="1"/>
          </p:cNvSpPr>
          <p:nvPr>
            <p:ph type="body" idx="1" hasCustomPrompt="1"/>
          </p:nvPr>
        </p:nvSpPr>
        <p:spPr>
          <a:xfrm>
            <a:off x="457200" y="5410200"/>
            <a:ext cx="8229600" cy="762000"/>
          </a:xfrm>
        </p:spPr>
        <p:txBody>
          <a:bodyPr anchor="t">
            <a:normAutofit/>
          </a:bodyPr>
          <a:lstStyle>
            <a:lvl1pPr marL="0" indent="0">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Text, i.e. description of image / chart / table</a:t>
            </a:r>
          </a:p>
        </p:txBody>
      </p:sp>
      <p:sp>
        <p:nvSpPr>
          <p:cNvPr id="9" name="Content Placeholder 3"/>
          <p:cNvSpPr>
            <a:spLocks noGrp="1"/>
          </p:cNvSpPr>
          <p:nvPr>
            <p:ph sz="half" idx="2" hasCustomPrompt="1"/>
          </p:nvPr>
        </p:nvSpPr>
        <p:spPr>
          <a:xfrm>
            <a:off x="457200" y="1143000"/>
            <a:ext cx="8229600" cy="4068764"/>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pic>
        <p:nvPicPr>
          <p:cNvPr id="10" name="Picture 9"/>
          <p:cNvPicPr>
            <a:picLocks noChangeAspect="1"/>
          </p:cNvPicPr>
          <p:nvPr userDrawn="1"/>
        </p:nvPicPr>
        <p:blipFill>
          <a:blip r:embed="rId2"/>
          <a:stretch>
            <a:fillRect/>
          </a:stretch>
        </p:blipFill>
        <p:spPr>
          <a:xfrm>
            <a:off x="7721600" y="304800"/>
            <a:ext cx="965200" cy="129336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Column Bullet Lis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6356350"/>
            <a:ext cx="2133600" cy="365125"/>
          </a:xfrm>
          <a:prstGeom prst="rect">
            <a:avLst/>
          </a:prstGeom>
        </p:spPr>
        <p:txBody>
          <a:bodyPr/>
          <a:lstStyle/>
          <a:p>
            <a:fld id="{95FB27F1-C2FE-E646-9E41-8F3092BBAFAE}" type="slidenum">
              <a:rPr lang="en-US" smtClean="0"/>
              <a:pPr/>
              <a:t>‹#›</a:t>
            </a:fld>
            <a:endParaRPr lang="en-US" dirty="0"/>
          </a:p>
        </p:txBody>
      </p:sp>
      <p:sp>
        <p:nvSpPr>
          <p:cNvPr id="5" name="Content Placeholder 2"/>
          <p:cNvSpPr>
            <a:spLocks noGrp="1"/>
          </p:cNvSpPr>
          <p:nvPr>
            <p:ph sz="half" idx="1"/>
          </p:nvPr>
        </p:nvSpPr>
        <p:spPr>
          <a:xfrm>
            <a:off x="457200" y="1143000"/>
            <a:ext cx="4038600" cy="5029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3"/>
          <p:cNvSpPr>
            <a:spLocks noGrp="1"/>
          </p:cNvSpPr>
          <p:nvPr>
            <p:ph sz="half" idx="2"/>
          </p:nvPr>
        </p:nvSpPr>
        <p:spPr>
          <a:xfrm>
            <a:off x="4648200" y="1143000"/>
            <a:ext cx="4038600" cy="5029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304800"/>
            <a:ext cx="6629400" cy="609600"/>
          </a:xfrm>
        </p:spPr>
        <p:txBody>
          <a:bodyPr/>
          <a:lstStyle>
            <a:lvl1pPr>
              <a:defRPr b="1"/>
            </a:lvl1pPr>
          </a:lstStyle>
          <a:p>
            <a:r>
              <a:rPr lang="en-US" smtClean="0"/>
              <a:t>Click to edit Master title style</a:t>
            </a:r>
            <a:endParaRPr lang="en-US" dirty="0"/>
          </a:p>
        </p:txBody>
      </p:sp>
      <p:pic>
        <p:nvPicPr>
          <p:cNvPr id="9" name="Picture 8"/>
          <p:cNvPicPr>
            <a:picLocks noChangeAspect="1"/>
          </p:cNvPicPr>
          <p:nvPr userDrawn="1"/>
        </p:nvPicPr>
        <p:blipFill>
          <a:blip r:embed="rId2"/>
          <a:stretch>
            <a:fillRect/>
          </a:stretch>
        </p:blipFill>
        <p:spPr>
          <a:xfrm>
            <a:off x="7721600" y="304800"/>
            <a:ext cx="965200" cy="1293368"/>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 Left &amp; Image Righ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6356350"/>
            <a:ext cx="2133600" cy="365125"/>
          </a:xfrm>
          <a:prstGeom prst="rect">
            <a:avLst/>
          </a:prstGeom>
        </p:spPr>
        <p:txBody>
          <a:bodyPr/>
          <a:lstStyle/>
          <a:p>
            <a:fld id="{95FB27F1-C2FE-E646-9E41-8F3092BBAFAE}" type="slidenum">
              <a:rPr lang="en-US" smtClean="0"/>
              <a:pPr/>
              <a:t>‹#›</a:t>
            </a:fld>
            <a:endParaRPr lang="en-US" dirty="0"/>
          </a:p>
        </p:txBody>
      </p:sp>
      <p:sp>
        <p:nvSpPr>
          <p:cNvPr id="5" name="Content Placeholder 2"/>
          <p:cNvSpPr>
            <a:spLocks noGrp="1"/>
          </p:cNvSpPr>
          <p:nvPr>
            <p:ph sz="half" idx="1"/>
          </p:nvPr>
        </p:nvSpPr>
        <p:spPr>
          <a:xfrm>
            <a:off x="457200" y="1143000"/>
            <a:ext cx="2895600" cy="5029200"/>
          </a:xfrm>
        </p:spPr>
        <p:txBody>
          <a:bodyPr/>
          <a:lstStyle>
            <a:lvl1pPr>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Click to edit Master text styles</a:t>
            </a:r>
          </a:p>
        </p:txBody>
      </p:sp>
      <p:sp>
        <p:nvSpPr>
          <p:cNvPr id="6" name="Content Placeholder 3"/>
          <p:cNvSpPr>
            <a:spLocks noGrp="1"/>
          </p:cNvSpPr>
          <p:nvPr>
            <p:ph sz="half" idx="2" hasCustomPrompt="1"/>
          </p:nvPr>
        </p:nvSpPr>
        <p:spPr>
          <a:xfrm>
            <a:off x="3505200" y="1143000"/>
            <a:ext cx="5181600" cy="5029200"/>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sp>
        <p:nvSpPr>
          <p:cNvPr id="7" name="Title 1"/>
          <p:cNvSpPr>
            <a:spLocks noGrp="1"/>
          </p:cNvSpPr>
          <p:nvPr>
            <p:ph type="title"/>
          </p:nvPr>
        </p:nvSpPr>
        <p:spPr>
          <a:xfrm>
            <a:off x="457200" y="304800"/>
            <a:ext cx="6629400" cy="609600"/>
          </a:xfrm>
        </p:spPr>
        <p:txBody>
          <a:bodyPr/>
          <a:lstStyle>
            <a:lvl1pPr>
              <a:defRPr b="1"/>
            </a:lvl1pPr>
          </a:lstStyle>
          <a:p>
            <a:r>
              <a:rPr lang="en-US" smtClean="0"/>
              <a:t>Click to edit Master title style</a:t>
            </a:r>
            <a:endParaRPr lang="en-US" dirty="0"/>
          </a:p>
        </p:txBody>
      </p:sp>
      <p:pic>
        <p:nvPicPr>
          <p:cNvPr id="9" name="Picture 8"/>
          <p:cNvPicPr>
            <a:picLocks noChangeAspect="1"/>
          </p:cNvPicPr>
          <p:nvPr userDrawn="1"/>
        </p:nvPicPr>
        <p:blipFill>
          <a:blip r:embed="rId2"/>
          <a:stretch>
            <a:fillRect/>
          </a:stretch>
        </p:blipFill>
        <p:spPr>
          <a:xfrm>
            <a:off x="7721600" y="304800"/>
            <a:ext cx="965200" cy="1293368"/>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Left &amp; Text Right">
    <p:spTree>
      <p:nvGrpSpPr>
        <p:cNvPr id="1" name=""/>
        <p:cNvGrpSpPr/>
        <p:nvPr/>
      </p:nvGrpSpPr>
      <p:grpSpPr>
        <a:xfrm>
          <a:off x="0" y="0"/>
          <a:ext cx="0" cy="0"/>
          <a:chOff x="0" y="0"/>
          <a:chExt cx="0" cy="0"/>
        </a:xfrm>
      </p:grpSpPr>
      <p:sp>
        <p:nvSpPr>
          <p:cNvPr id="5" name="Title 1"/>
          <p:cNvSpPr>
            <a:spLocks noGrp="1"/>
          </p:cNvSpPr>
          <p:nvPr>
            <p:ph type="title"/>
          </p:nvPr>
        </p:nvSpPr>
        <p:spPr>
          <a:xfrm>
            <a:off x="457200" y="304800"/>
            <a:ext cx="6629400" cy="609600"/>
          </a:xfrm>
        </p:spPr>
        <p:txBody>
          <a:bodyPr/>
          <a:lstStyle>
            <a:lvl1pPr>
              <a:defRPr b="1"/>
            </a:lvl1pPr>
          </a:lstStyle>
          <a:p>
            <a:r>
              <a:rPr lang="en-US" smtClean="0"/>
              <a:t>Click to edit Master title style</a:t>
            </a:r>
            <a:endParaRPr lang="en-US" dirty="0"/>
          </a:p>
        </p:txBody>
      </p:sp>
      <p:sp>
        <p:nvSpPr>
          <p:cNvPr id="6" name="Content Placeholder 3"/>
          <p:cNvSpPr>
            <a:spLocks noGrp="1"/>
          </p:cNvSpPr>
          <p:nvPr>
            <p:ph sz="half" idx="2" hasCustomPrompt="1"/>
          </p:nvPr>
        </p:nvSpPr>
        <p:spPr>
          <a:xfrm>
            <a:off x="457200" y="1143000"/>
            <a:ext cx="5181600" cy="5029200"/>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sp>
        <p:nvSpPr>
          <p:cNvPr id="7" name="Text Placeholder 2"/>
          <p:cNvSpPr>
            <a:spLocks noGrp="1"/>
          </p:cNvSpPr>
          <p:nvPr>
            <p:ph type="body" idx="1" hasCustomPrompt="1"/>
          </p:nvPr>
        </p:nvSpPr>
        <p:spPr>
          <a:xfrm>
            <a:off x="5791200" y="1143000"/>
            <a:ext cx="2895600" cy="5029200"/>
          </a:xfrm>
        </p:spPr>
        <p:txBody>
          <a:bodyPr anchor="t">
            <a:norm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Text, i.e. description of image / chart / table</a:t>
            </a:r>
          </a:p>
        </p:txBody>
      </p:sp>
      <p:sp>
        <p:nvSpPr>
          <p:cNvPr id="10" name="Slide Number Placeholder 5"/>
          <p:cNvSpPr>
            <a:spLocks noGrp="1"/>
          </p:cNvSpPr>
          <p:nvPr>
            <p:ph type="sldNum" sz="quarter" idx="4"/>
          </p:nvPr>
        </p:nvSpPr>
        <p:spPr>
          <a:xfrm>
            <a:off x="3505200" y="6356350"/>
            <a:ext cx="2133600" cy="365125"/>
          </a:xfrm>
          <a:prstGeom prst="rect">
            <a:avLst/>
          </a:prstGeom>
        </p:spPr>
        <p:txBody>
          <a:bodyPr vert="horz" lIns="91440" tIns="45720" rIns="91440" bIns="45720" rtlCol="0" anchor="b"/>
          <a:lstStyle>
            <a:lvl1pPr algn="ctr">
              <a:defRPr sz="900">
                <a:solidFill>
                  <a:srgbClr val="FFFFFF"/>
                </a:solidFill>
              </a:defRPr>
            </a:lvl1pPr>
          </a:lstStyle>
          <a:p>
            <a:fld id="{95FB27F1-C2FE-E646-9E41-8F3092BBAFAE}" type="slidenum">
              <a:rPr lang="en-US" smtClean="0"/>
              <a:pPr/>
              <a:t>‹#›</a:t>
            </a:fld>
            <a:endParaRPr lang="en-US" dirty="0"/>
          </a:p>
        </p:txBody>
      </p:sp>
      <p:pic>
        <p:nvPicPr>
          <p:cNvPr id="11" name="Picture 10"/>
          <p:cNvPicPr>
            <a:picLocks noChangeAspect="1"/>
          </p:cNvPicPr>
          <p:nvPr userDrawn="1"/>
        </p:nvPicPr>
        <p:blipFill>
          <a:blip r:embed="rId2"/>
          <a:stretch>
            <a:fillRect/>
          </a:stretch>
        </p:blipFill>
        <p:spPr>
          <a:xfrm>
            <a:off x="7721600" y="304800"/>
            <a:ext cx="965200" cy="1293368"/>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6311057" cy="1143000"/>
          </a:xfrm>
          <a:prstGeom prst="rect">
            <a:avLst/>
          </a:prstGeom>
        </p:spPr>
        <p:txBody>
          <a:bodyPr vert="horz" lIns="64279" tIns="32139" rIns="64279" bIns="32139"/>
          <a:lstStyle>
            <a:lvl1pPr algn="l">
              <a:defRPr sz="3200">
                <a:solidFill>
                  <a:srgbClr val="42BECD"/>
                </a:solidFill>
              </a:defRPr>
            </a:lvl1pPr>
          </a:lstStyle>
          <a:p>
            <a:r>
              <a:rPr lang="en-US" smtClean="0"/>
              <a:t>Click to edit Master title style</a:t>
            </a:r>
            <a:endParaRPr lang="en-US"/>
          </a:p>
        </p:txBody>
      </p:sp>
      <p:sp>
        <p:nvSpPr>
          <p:cNvPr id="3" name="Content Placeholder 2"/>
          <p:cNvSpPr>
            <a:spLocks noGrp="1"/>
          </p:cNvSpPr>
          <p:nvPr>
            <p:ph idx="1"/>
          </p:nvPr>
        </p:nvSpPr>
        <p:spPr>
          <a:xfrm>
            <a:off x="457647" y="1600647"/>
            <a:ext cx="8228707" cy="4525118"/>
          </a:xfrm>
          <a:prstGeom prst="rect">
            <a:avLst/>
          </a:prstGeom>
        </p:spPr>
        <p:txBody>
          <a:bodyPr vert="horz" lIns="64279" tIns="32139" rIns="64279" bIns="32139"/>
          <a:lstStyle>
            <a:lvl1pPr>
              <a:spcBef>
                <a:spcPts val="422"/>
              </a:spcBef>
              <a:spcAft>
                <a:spcPts val="422"/>
              </a:spcAft>
              <a:buClr>
                <a:srgbClr val="DCE214"/>
              </a:buClr>
              <a:defRPr sz="2000">
                <a:solidFill>
                  <a:srgbClr val="00397B"/>
                </a:solidFill>
              </a:defRPr>
            </a:lvl1pPr>
            <a:lvl2pPr>
              <a:spcBef>
                <a:spcPts val="422"/>
              </a:spcBef>
              <a:spcAft>
                <a:spcPts val="422"/>
              </a:spcAft>
              <a:buClr>
                <a:srgbClr val="DCE214"/>
              </a:buClr>
              <a:defRPr sz="1700">
                <a:solidFill>
                  <a:srgbClr val="00397B"/>
                </a:solidFill>
              </a:defRPr>
            </a:lvl2pPr>
            <a:lvl3pPr>
              <a:spcBef>
                <a:spcPts val="422"/>
              </a:spcBef>
              <a:spcAft>
                <a:spcPts val="422"/>
              </a:spcAft>
              <a:buClr>
                <a:srgbClr val="DCE214"/>
              </a:buClr>
              <a:defRPr sz="1500">
                <a:solidFill>
                  <a:srgbClr val="00397B"/>
                </a:solidFill>
              </a:defRPr>
            </a:lvl3pPr>
            <a:lvl4pPr>
              <a:spcBef>
                <a:spcPts val="422"/>
              </a:spcBef>
              <a:spcAft>
                <a:spcPts val="422"/>
              </a:spcAft>
              <a:buClr>
                <a:srgbClr val="DCE214"/>
              </a:buClr>
              <a:defRPr sz="1300">
                <a:solidFill>
                  <a:srgbClr val="00397B"/>
                </a:solidFill>
              </a:defRPr>
            </a:lvl4pPr>
            <a:lvl5pPr>
              <a:spcBef>
                <a:spcPts val="422"/>
              </a:spcBef>
              <a:spcAft>
                <a:spcPts val="422"/>
              </a:spcAft>
              <a:buClr>
                <a:srgbClr val="DCE214"/>
              </a:buClr>
              <a:defRPr sz="1100">
                <a:solidFill>
                  <a:srgbClr val="00397B"/>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Box 3"/>
          <p:cNvSpPr txBox="1">
            <a:spLocks noGrp="1" noChangeArrowheads="1"/>
          </p:cNvSpPr>
          <p:nvPr>
            <p:ph type="sldNum" sz="quarter" idx="4"/>
          </p:nvPr>
        </p:nvSpPr>
        <p:spPr bwMode="auto">
          <a:xfrm>
            <a:off x="4446984" y="6509742"/>
            <a:ext cx="241102" cy="258962"/>
          </a:xfrm>
          <a:prstGeom prst="rect">
            <a:avLst/>
          </a:prstGeom>
          <a:noFill/>
          <a:ln w="12700">
            <a:noFill/>
            <a:miter lim="800000"/>
            <a:headEnd/>
            <a:tailEnd/>
          </a:ln>
          <a:effectLst/>
        </p:spPr>
        <p:txBody>
          <a:bodyPr vert="horz" wrap="none" lIns="64279" tIns="32139" rIns="64279" bIns="32139" numCol="1" anchor="t" anchorCtr="0" compatLnSpc="1">
            <a:prstTxWarp prst="textNoShape">
              <a:avLst/>
            </a:prstTxWarp>
          </a:bodyPr>
          <a:lstStyle>
            <a:lvl1pPr eaLnBrk="1" hangingPunct="1">
              <a:defRPr sz="1300" smtClean="0">
                <a:solidFill>
                  <a:schemeClr val="tx1"/>
                </a:solidFill>
                <a:latin typeface="Gill Sans" charset="0"/>
                <a:ea typeface="ヒラギノ角ゴ ProN W3" charset="0"/>
                <a:cs typeface="ヒラギノ角ゴ ProN W3" charset="0"/>
                <a:sym typeface="Gill Sans" charset="0"/>
              </a:defRPr>
            </a:lvl1pPr>
            <a:lvl2pPr marL="522264" indent="-200871" eaLnBrk="0" hangingPunct="0">
              <a:defRPr sz="2900">
                <a:solidFill>
                  <a:srgbClr val="000000"/>
                </a:solidFill>
                <a:latin typeface="Gill Sans" charset="0"/>
                <a:ea typeface="ヒラギノ角ゴ ProN W3" charset="0"/>
                <a:cs typeface="ヒラギノ角ゴ ProN W3" charset="0"/>
                <a:sym typeface="Gill Sans" charset="0"/>
              </a:defRPr>
            </a:lvl2pPr>
            <a:lvl3pPr marL="803483" indent="-160696" eaLnBrk="0" hangingPunct="0">
              <a:defRPr sz="2900">
                <a:solidFill>
                  <a:srgbClr val="000000"/>
                </a:solidFill>
                <a:latin typeface="Gill Sans" charset="0"/>
                <a:ea typeface="ヒラギノ角ゴ ProN W3" charset="0"/>
                <a:cs typeface="ヒラギノ角ゴ ProN W3" charset="0"/>
                <a:sym typeface="Gill Sans" charset="0"/>
              </a:defRPr>
            </a:lvl3pPr>
            <a:lvl4pPr marL="1124877" indent="-160696" eaLnBrk="0" hangingPunct="0">
              <a:defRPr sz="2900">
                <a:solidFill>
                  <a:srgbClr val="000000"/>
                </a:solidFill>
                <a:latin typeface="Gill Sans" charset="0"/>
                <a:ea typeface="ヒラギノ角ゴ ProN W3" charset="0"/>
                <a:cs typeface="ヒラギノ角ゴ ProN W3" charset="0"/>
                <a:sym typeface="Gill Sans" charset="0"/>
              </a:defRPr>
            </a:lvl4pPr>
            <a:lvl5pPr marL="1446270" indent="-160696" eaLnBrk="0" hangingPunct="0">
              <a:defRPr sz="2900">
                <a:solidFill>
                  <a:srgbClr val="000000"/>
                </a:solidFill>
                <a:latin typeface="Gill Sans" charset="0"/>
                <a:ea typeface="ヒラギノ角ゴ ProN W3" charset="0"/>
                <a:cs typeface="ヒラギノ角ゴ ProN W3" charset="0"/>
                <a:sym typeface="Gill Sans" charset="0"/>
              </a:defRPr>
            </a:lvl5pPr>
            <a:lvl6pPr marL="1767662" indent="-160696" algn="ctr" eaLnBrk="0" fontAlgn="base" hangingPunct="0">
              <a:spcBef>
                <a:spcPct val="0"/>
              </a:spcBef>
              <a:spcAft>
                <a:spcPct val="0"/>
              </a:spcAft>
              <a:defRPr sz="2900">
                <a:solidFill>
                  <a:srgbClr val="000000"/>
                </a:solidFill>
                <a:latin typeface="Gill Sans" charset="0"/>
                <a:ea typeface="ヒラギノ角ゴ ProN W3" charset="0"/>
                <a:cs typeface="ヒラギノ角ゴ ProN W3" charset="0"/>
                <a:sym typeface="Gill Sans" charset="0"/>
              </a:defRPr>
            </a:lvl6pPr>
            <a:lvl7pPr marL="2089056" indent="-160696" algn="ctr" eaLnBrk="0" fontAlgn="base" hangingPunct="0">
              <a:spcBef>
                <a:spcPct val="0"/>
              </a:spcBef>
              <a:spcAft>
                <a:spcPct val="0"/>
              </a:spcAft>
              <a:defRPr sz="2900">
                <a:solidFill>
                  <a:srgbClr val="000000"/>
                </a:solidFill>
                <a:latin typeface="Gill Sans" charset="0"/>
                <a:ea typeface="ヒラギノ角ゴ ProN W3" charset="0"/>
                <a:cs typeface="ヒラギノ角ゴ ProN W3" charset="0"/>
                <a:sym typeface="Gill Sans" charset="0"/>
              </a:defRPr>
            </a:lvl7pPr>
            <a:lvl8pPr marL="2410449" indent="-160696" algn="ctr" eaLnBrk="0" fontAlgn="base" hangingPunct="0">
              <a:spcBef>
                <a:spcPct val="0"/>
              </a:spcBef>
              <a:spcAft>
                <a:spcPct val="0"/>
              </a:spcAft>
              <a:defRPr sz="2900">
                <a:solidFill>
                  <a:srgbClr val="000000"/>
                </a:solidFill>
                <a:latin typeface="Gill Sans" charset="0"/>
                <a:ea typeface="ヒラギノ角ゴ ProN W3" charset="0"/>
                <a:cs typeface="ヒラギノ角ゴ ProN W3" charset="0"/>
                <a:sym typeface="Gill Sans" charset="0"/>
              </a:defRPr>
            </a:lvl8pPr>
            <a:lvl9pPr marL="2731842" indent="-160696" algn="ctr" eaLnBrk="0" fontAlgn="base" hangingPunct="0">
              <a:spcBef>
                <a:spcPct val="0"/>
              </a:spcBef>
              <a:spcAft>
                <a:spcPct val="0"/>
              </a:spcAft>
              <a:defRPr sz="2900">
                <a:solidFill>
                  <a:srgbClr val="000000"/>
                </a:solidFill>
                <a:latin typeface="Gill Sans" charset="0"/>
                <a:ea typeface="ヒラギノ角ゴ ProN W3" charset="0"/>
                <a:cs typeface="ヒラギノ角ゴ ProN W3" charset="0"/>
                <a:sym typeface="Gill Sans" charset="0"/>
              </a:defRPr>
            </a:lvl9pPr>
          </a:lstStyle>
          <a:p>
            <a:pPr>
              <a:defRPr/>
            </a:pPr>
            <a:fld id="{C4410A78-FCD3-504F-A7CA-129367DF0A0A}" type="slidenum">
              <a:rPr lang="en-US" smtClean="0">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96491526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4" name="Shape 14"/>
          <p:cNvSpPr txBox="1">
            <a:spLocks noGrp="1"/>
          </p:cNvSpPr>
          <p:nvPr>
            <p:ph type="body" idx="1"/>
          </p:nvPr>
        </p:nvSpPr>
        <p:spPr>
          <a:xfrm>
            <a:off x="457200" y="1600200"/>
            <a:ext cx="8229600" cy="4967573"/>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sldNum" idx="12"/>
          </p:nvPr>
        </p:nvSpPr>
        <p:spPr>
          <a:xfrm>
            <a:off x="8556792" y="6333133"/>
            <a:ext cx="548699" cy="524699"/>
          </a:xfrm>
          <a:prstGeom prst="rect">
            <a:avLst/>
          </a:prstGeom>
        </p:spPr>
        <p:txBody>
          <a:bodyPr lIns="91425" tIns="91425" rIns="91425" bIns="91425" anchor="ctr" anchorCtr="0">
            <a:noAutofit/>
          </a:bodyPr>
          <a:lstStyle>
            <a:lvl1pPr>
              <a:spcBef>
                <a:spcPts val="0"/>
              </a:spcBef>
              <a:buNone/>
              <a:defRPr/>
            </a:lvl1pPr>
          </a:lstStyle>
          <a:p>
            <a:fld id="{00000000-1234-1234-1234-123412341234}" type="slidenum">
              <a:rPr lang="en" smtClean="0"/>
              <a:pPr/>
              <a:t>‹#›</a:t>
            </a:fld>
            <a:endParaRPr lang="en"/>
          </a:p>
        </p:txBody>
      </p:sp>
    </p:spTree>
    <p:extLst>
      <p:ext uri="{BB962C8B-B14F-4D97-AF65-F5344CB8AC3E}">
        <p14:creationId xmlns:p14="http://schemas.microsoft.com/office/powerpoint/2010/main" val="3298621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6257479" cy="1143000"/>
          </a:xfrm>
          <a:prstGeom prst="rect">
            <a:avLst/>
          </a:prstGeom>
        </p:spPr>
        <p:txBody>
          <a:bodyPr vert="horz" lIns="64279" tIns="32139" rIns="64279" bIns="32139"/>
          <a:lstStyle>
            <a:lvl1pPr algn="l">
              <a:defRPr sz="3200">
                <a:solidFill>
                  <a:srgbClr val="42BECD"/>
                </a:solidFill>
              </a:defRPr>
            </a:lvl1pPr>
          </a:lstStyle>
          <a:p>
            <a:r>
              <a:rPr lang="en-US" smtClean="0"/>
              <a:t>Click to edit Master title style</a:t>
            </a:r>
            <a:endParaRPr lang="en-US"/>
          </a:p>
        </p:txBody>
      </p:sp>
      <p:sp>
        <p:nvSpPr>
          <p:cNvPr id="3" name="Text Box 3"/>
          <p:cNvSpPr txBox="1">
            <a:spLocks noGrp="1" noChangeArrowheads="1"/>
          </p:cNvSpPr>
          <p:nvPr>
            <p:ph type="sldNum" sz="quarter" idx="10"/>
          </p:nvPr>
        </p:nvSpPr>
        <p:spPr>
          <a:ln/>
        </p:spPr>
        <p:txBody>
          <a:bodyPr/>
          <a:lstStyle>
            <a:lvl1pPr>
              <a:defRPr/>
            </a:lvl1pPr>
          </a:lstStyle>
          <a:p>
            <a:fld id="{C3A5862B-04AC-4D94-92F7-D9392A3EE672}" type="slidenum">
              <a:rPr lang="en-US" smtClean="0"/>
              <a:pPr/>
              <a:t>‹#›</a:t>
            </a:fld>
            <a:endParaRPr lang="en-US"/>
          </a:p>
        </p:txBody>
      </p:sp>
    </p:spTree>
    <p:extLst>
      <p:ext uri="{BB962C8B-B14F-4D97-AF65-F5344CB8AC3E}">
        <p14:creationId xmlns:p14="http://schemas.microsoft.com/office/powerpoint/2010/main" val="748099963"/>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gi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4.gif"/><Relationship Id="rId4" Type="http://schemas.openxmlformats.org/officeDocument/2006/relationships/image" Target="../media/image2.g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1"/>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04800"/>
            <a:ext cx="8229600" cy="609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143000"/>
            <a:ext cx="8229600" cy="50292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4"/>
          </p:nvPr>
        </p:nvSpPr>
        <p:spPr>
          <a:xfrm>
            <a:off x="3505200" y="6356350"/>
            <a:ext cx="2133600" cy="365125"/>
          </a:xfrm>
          <a:prstGeom prst="rect">
            <a:avLst/>
          </a:prstGeom>
        </p:spPr>
        <p:txBody>
          <a:bodyPr vert="horz" lIns="91440" tIns="45720" rIns="91440" bIns="45720" rtlCol="0" anchor="b"/>
          <a:lstStyle>
            <a:lvl1pPr algn="ctr">
              <a:defRPr sz="900">
                <a:solidFill>
                  <a:srgbClr val="FFFFFF"/>
                </a:solidFill>
              </a:defRPr>
            </a:lvl1pPr>
          </a:lstStyle>
          <a:p>
            <a:fld id="{95FB27F1-C2FE-E646-9E41-8F3092BBAFAE}" type="slidenum">
              <a:rPr lang="en-US" smtClean="0"/>
              <a:pPr/>
              <a:t>‹#›</a:t>
            </a:fld>
            <a:endParaRPr lang="en-US" dirty="0"/>
          </a:p>
        </p:txBody>
      </p:sp>
      <p:sp>
        <p:nvSpPr>
          <p:cNvPr id="8" name="TextBox 7"/>
          <p:cNvSpPr txBox="1"/>
          <p:nvPr userDrawn="1"/>
        </p:nvSpPr>
        <p:spPr>
          <a:xfrm>
            <a:off x="457200" y="6356350"/>
            <a:ext cx="2590800" cy="369332"/>
          </a:xfrm>
          <a:prstGeom prst="rect">
            <a:avLst/>
          </a:prstGeom>
          <a:noFill/>
        </p:spPr>
        <p:txBody>
          <a:bodyPr wrap="square" rtlCol="0">
            <a:spAutoFit/>
          </a:bodyPr>
          <a:lstStyle/>
          <a:p>
            <a:pPr algn="l"/>
            <a:r>
              <a:rPr lang="en-US" sz="900" dirty="0" smtClean="0">
                <a:solidFill>
                  <a:schemeClr val="bg1"/>
                </a:solidFill>
              </a:rPr>
              <a:t>Revision #.#</a:t>
            </a:r>
          </a:p>
          <a:p>
            <a:pPr algn="l"/>
            <a:r>
              <a:rPr lang="en-US" sz="900" dirty="0" smtClean="0">
                <a:solidFill>
                  <a:schemeClr val="bg1"/>
                </a:solidFill>
              </a:rPr>
              <a:t>© 2015 Open Networking Foundation</a:t>
            </a:r>
          </a:p>
        </p:txBody>
      </p:sp>
    </p:spTree>
  </p:cSld>
  <p:clrMap bg1="lt1" tx1="dk1" bg2="lt2" tx2="dk2" accent1="accent1" accent2="accent2" accent3="accent3" accent4="accent4" accent5="accent5" accent6="accent6" hlink="hlink" folHlink="folHlink"/>
  <p:sldLayoutIdLst>
    <p:sldLayoutId id="2147483662" r:id="rId1"/>
    <p:sldLayoutId id="2147483680" r:id="rId2"/>
    <p:sldLayoutId id="2147483681" r:id="rId3"/>
    <p:sldLayoutId id="2147483682" r:id="rId4"/>
    <p:sldLayoutId id="2147483683" r:id="rId5"/>
    <p:sldLayoutId id="2147483684" r:id="rId6"/>
    <p:sldLayoutId id="2147483702" r:id="rId7"/>
    <p:sldLayoutId id="2147483703" r:id="rId8"/>
    <p:sldLayoutId id="2147483704" r:id="rId9"/>
  </p:sldLayoutIdLst>
  <p:timing>
    <p:tnLst>
      <p:par>
        <p:cTn id="1" dur="indefinite" restart="never" nodeType="tmRoot"/>
      </p:par>
    </p:tnLst>
  </p:timing>
  <p:hf hdr="0" ftr="0" dt="0"/>
  <p:txStyles>
    <p:titleStyle>
      <a:lvl1pPr algn="l" defTabSz="457200" rtl="0" eaLnBrk="1" latinLnBrk="0" hangingPunct="1">
        <a:spcBef>
          <a:spcPct val="0"/>
        </a:spcBef>
        <a:buNone/>
        <a:defRPr sz="2400" b="1" kern="1200">
          <a:solidFill>
            <a:schemeClr val="tx1"/>
          </a:solidFill>
          <a:latin typeface="+mj-lt"/>
          <a:ea typeface="+mj-ea"/>
          <a:cs typeface="+mj-cs"/>
        </a:defRPr>
      </a:lvl1pPr>
    </p:titleStyle>
    <p:bodyStyle>
      <a:lvl1pPr marL="342900" indent="-342900" algn="l" defTabSz="457200" rtl="0" eaLnBrk="1" latinLnBrk="0" hangingPunct="1">
        <a:spcBef>
          <a:spcPct val="20000"/>
        </a:spcBef>
        <a:spcAft>
          <a:spcPts val="0"/>
        </a:spcAft>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4"/>
          <a:stretch>
            <a:fillRect/>
          </a:stretch>
        </a:blipFill>
        <a:effectLst/>
      </p:bgPr>
    </p:bg>
    <p:spTree>
      <p:nvGrpSpPr>
        <p:cNvPr id="1" name=""/>
        <p:cNvGrpSpPr/>
        <p:nvPr/>
      </p:nvGrpSpPr>
      <p:grpSpPr>
        <a:xfrm>
          <a:off x="0" y="0"/>
          <a:ext cx="0" cy="0"/>
          <a:chOff x="0" y="0"/>
          <a:chExt cx="0" cy="0"/>
        </a:xfrm>
      </p:grpSpPr>
      <p:pic>
        <p:nvPicPr>
          <p:cNvPr id="7" name="Picture 6" descr="ONF-horiz-large.gif"/>
          <p:cNvPicPr>
            <a:picLocks noChangeAspect="1"/>
          </p:cNvPicPr>
          <p:nvPr userDrawn="1"/>
        </p:nvPicPr>
        <p:blipFill>
          <a:blip r:embed="rId5"/>
          <a:stretch>
            <a:fillRect/>
          </a:stretch>
        </p:blipFill>
        <p:spPr>
          <a:xfrm>
            <a:off x="111760" y="88392"/>
            <a:ext cx="5679440" cy="1664208"/>
          </a:xfrm>
          <a:prstGeom prst="rect">
            <a:avLst/>
          </a:prstGeom>
        </p:spPr>
      </p:pic>
      <p:sp>
        <p:nvSpPr>
          <p:cNvPr id="4" name="TextBox 3"/>
          <p:cNvSpPr txBox="1"/>
          <p:nvPr userDrawn="1"/>
        </p:nvSpPr>
        <p:spPr>
          <a:xfrm>
            <a:off x="457200" y="6356350"/>
            <a:ext cx="2590800" cy="369332"/>
          </a:xfrm>
          <a:prstGeom prst="rect">
            <a:avLst/>
          </a:prstGeom>
          <a:noFill/>
        </p:spPr>
        <p:txBody>
          <a:bodyPr wrap="square" rtlCol="0">
            <a:spAutoFit/>
          </a:bodyPr>
          <a:lstStyle/>
          <a:p>
            <a:pPr algn="l"/>
            <a:endParaRPr lang="en-US" sz="900" dirty="0" smtClean="0">
              <a:solidFill>
                <a:srgbClr val="141313"/>
              </a:solidFill>
            </a:endParaRPr>
          </a:p>
          <a:p>
            <a:pPr algn="l"/>
            <a:r>
              <a:rPr lang="en-US" sz="900" dirty="0" smtClean="0">
                <a:solidFill>
                  <a:srgbClr val="141313"/>
                </a:solidFill>
              </a:rPr>
              <a:t>© 2015 Open Networking Foundation</a:t>
            </a:r>
          </a:p>
        </p:txBody>
      </p:sp>
      <p:pic>
        <p:nvPicPr>
          <p:cNvPr id="5" name="Picture 4"/>
          <p:cNvPicPr>
            <a:picLocks noChangeAspect="1"/>
          </p:cNvPicPr>
          <p:nvPr userDrawn="1"/>
        </p:nvPicPr>
        <p:blipFill>
          <a:blip r:embed="rId6"/>
          <a:stretch>
            <a:fillRect/>
          </a:stretch>
        </p:blipFill>
        <p:spPr>
          <a:xfrm>
            <a:off x="7721600" y="304800"/>
            <a:ext cx="965200" cy="1293368"/>
          </a:xfrm>
          <a:prstGeom prst="rect">
            <a:avLst/>
          </a:prstGeom>
        </p:spPr>
      </p:pic>
      <p:sp>
        <p:nvSpPr>
          <p:cNvPr id="6" name="TextBox 5"/>
          <p:cNvSpPr txBox="1"/>
          <p:nvPr userDrawn="1"/>
        </p:nvSpPr>
        <p:spPr>
          <a:xfrm>
            <a:off x="0" y="2590800"/>
            <a:ext cx="9144000" cy="2246769"/>
          </a:xfrm>
          <a:prstGeom prst="rect">
            <a:avLst/>
          </a:prstGeom>
          <a:solidFill>
            <a:srgbClr val="414FAB"/>
          </a:solidFill>
        </p:spPr>
        <p:txBody>
          <a:bodyPr wrap="square" rtlCol="0">
            <a:spAutoFit/>
          </a:bodyPr>
          <a:lstStyle/>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a:p>
            <a:endParaRPr lang="en-US" sz="1000" dirty="0" smtClean="0"/>
          </a:p>
          <a:p>
            <a:endParaRPr lang="en-US" sz="1000" dirty="0"/>
          </a:p>
        </p:txBody>
      </p:sp>
    </p:spTree>
  </p:cSld>
  <p:clrMap bg1="lt1" tx1="dk1" bg2="lt2" tx2="dk2" accent1="accent1" accent2="accent2" accent3="accent3" accent4="accent4" accent5="accent5" accent6="accent6" hlink="hlink" folHlink="folHlink"/>
  <p:sldLayoutIdLst>
    <p:sldLayoutId id="2147483699" r:id="rId1"/>
    <p:sldLayoutId id="2147483701" r:id="rId2"/>
  </p:sldLayoutIdLst>
  <p:hf hdr="0" ftr="0" dt="0"/>
  <p:txStyles>
    <p:titleStyle>
      <a:lvl1pPr algn="l" defTabSz="457200" rtl="0" eaLnBrk="1" latinLnBrk="0" hangingPunct="1">
        <a:spcBef>
          <a:spcPct val="0"/>
        </a:spcBef>
        <a:buNone/>
        <a:defRPr sz="2800" b="1" kern="1200">
          <a:solidFill>
            <a:schemeClr val="bg1"/>
          </a:solidFill>
          <a:latin typeface="+mj-lt"/>
          <a:ea typeface="+mj-ea"/>
          <a:cs typeface="+mj-cs"/>
        </a:defRPr>
      </a:lvl1pPr>
    </p:titleStyle>
    <p:bodyStyle>
      <a:lvl1pPr marL="342900" indent="-342900" algn="l" defTabSz="457200" rtl="0" eaLnBrk="1" latinLnBrk="0" hangingPunct="1">
        <a:spcBef>
          <a:spcPct val="20000"/>
        </a:spcBef>
        <a:buFont typeface="Arial"/>
        <a:buNone/>
        <a:defRPr sz="1600" kern="1200">
          <a:solidFill>
            <a:schemeClr val="bg1"/>
          </a:solidFill>
          <a:latin typeface="+mn-lt"/>
          <a:ea typeface="+mn-ea"/>
          <a:cs typeface="+mn-cs"/>
        </a:defRPr>
      </a:lvl1pPr>
      <a:lvl2pPr marL="742950" indent="-285750" algn="l" defTabSz="457200" rtl="0" eaLnBrk="1" latinLnBrk="0" hangingPunct="1">
        <a:spcBef>
          <a:spcPct val="20000"/>
        </a:spcBef>
        <a:buFont typeface="Arial"/>
        <a:buNone/>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None/>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None/>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opennetworking.org/about/onf-operating-document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2.jpg"/></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NetASM/ACL-IPv4-Example"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5.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github.com/OpenNetworkingFoundation/PIF-Open-Intermediate-Representation" TargetMode="External"/><Relationship Id="rId2" Type="http://schemas.openxmlformats.org/officeDocument/2006/relationships/hyperlink" Target="https://groups.opensourcesdn.org/wg/PIF/dashboard" TargetMode="External"/><Relationship Id="rId1" Type="http://schemas.openxmlformats.org/officeDocument/2006/relationships/slideLayout" Target="../slideLayouts/slideLayout2.xml"/><Relationship Id="rId4" Type="http://schemas.openxmlformats.org/officeDocument/2006/relationships/hyperlink" Target="mailto:pif@groups.opensourcesdn.or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819400"/>
            <a:ext cx="8229600" cy="933450"/>
          </a:xfrm>
        </p:spPr>
        <p:txBody>
          <a:bodyPr/>
          <a:lstStyle/>
          <a:p>
            <a:r>
              <a:rPr lang="en-US" dirty="0" smtClean="0"/>
              <a:t>Open Source SDN:</a:t>
            </a:r>
            <a:br>
              <a:rPr lang="en-US" dirty="0" smtClean="0"/>
            </a:br>
            <a:r>
              <a:rPr lang="en-US" dirty="0" smtClean="0"/>
              <a:t>Protocol </a:t>
            </a:r>
            <a:r>
              <a:rPr lang="en-US" dirty="0"/>
              <a:t>Independent Forwarding</a:t>
            </a:r>
          </a:p>
        </p:txBody>
      </p:sp>
      <p:sp>
        <p:nvSpPr>
          <p:cNvPr id="3" name="Subtitle 2"/>
          <p:cNvSpPr>
            <a:spLocks noGrp="1"/>
          </p:cNvSpPr>
          <p:nvPr>
            <p:ph type="subTitle" idx="1"/>
          </p:nvPr>
        </p:nvSpPr>
        <p:spPr>
          <a:xfrm>
            <a:off x="457200" y="4191000"/>
            <a:ext cx="8229600" cy="304800"/>
          </a:xfrm>
        </p:spPr>
        <p:txBody>
          <a:bodyPr/>
          <a:lstStyle/>
          <a:p>
            <a:r>
              <a:rPr lang="en-US" dirty="0" smtClean="0"/>
              <a:t>Workday session / September, 2015</a:t>
            </a:r>
            <a:endParaRPr lang="en-US" dirty="0"/>
          </a:p>
        </p:txBody>
      </p:sp>
    </p:spTree>
    <p:extLst>
      <p:ext uri="{BB962C8B-B14F-4D97-AF65-F5344CB8AC3E}">
        <p14:creationId xmlns:p14="http://schemas.microsoft.com/office/powerpoint/2010/main" val="6760446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7390953" cy="1143000"/>
          </a:xfrm>
        </p:spPr>
        <p:txBody>
          <a:bodyPr>
            <a:normAutofit/>
          </a:bodyPr>
          <a:lstStyle/>
          <a:p>
            <a:r>
              <a:rPr lang="en-US" sz="2800" dirty="0" smtClean="0">
                <a:solidFill>
                  <a:schemeClr val="tx1"/>
                </a:solidFill>
              </a:rPr>
              <a:t>Area 3: IR run-time interface topics</a:t>
            </a:r>
            <a:endParaRPr lang="en-US" sz="2800" dirty="0">
              <a:solidFill>
                <a:schemeClr val="tx1"/>
              </a:solidFill>
            </a:endParaRPr>
          </a:p>
        </p:txBody>
      </p:sp>
      <p:sp>
        <p:nvSpPr>
          <p:cNvPr id="3" name="Content Placeholder 2"/>
          <p:cNvSpPr>
            <a:spLocks noGrp="1"/>
          </p:cNvSpPr>
          <p:nvPr>
            <p:ph idx="1"/>
          </p:nvPr>
        </p:nvSpPr>
        <p:spPr/>
        <p:txBody>
          <a:bodyPr/>
          <a:lstStyle/>
          <a:p>
            <a:r>
              <a:rPr lang="en-US" dirty="0" smtClean="0"/>
              <a:t>Relationship to OF-</a:t>
            </a:r>
            <a:r>
              <a:rPr lang="en-US" dirty="0" err="1" smtClean="0"/>
              <a:t>Config</a:t>
            </a:r>
            <a:r>
              <a:rPr lang="en-US" dirty="0" smtClean="0"/>
              <a:t> and OF-Switch discussion</a:t>
            </a:r>
          </a:p>
          <a:p>
            <a:endParaRPr lang="en-US" dirty="0" smtClean="0"/>
          </a:p>
          <a:p>
            <a:r>
              <a:rPr lang="en-US" dirty="0" smtClean="0"/>
              <a:t>Relationship to Open DP WG lifecycle and temporal discussions</a:t>
            </a:r>
          </a:p>
          <a:p>
            <a:endParaRPr lang="en-US" dirty="0"/>
          </a:p>
          <a:p>
            <a:r>
              <a:rPr lang="en-US" dirty="0" smtClean="0"/>
              <a:t>Validation framework for PIF</a:t>
            </a:r>
            <a:endParaRPr lang="en-US" dirty="0"/>
          </a:p>
        </p:txBody>
      </p:sp>
      <p:sp>
        <p:nvSpPr>
          <p:cNvPr id="4" name="Slide Number Placeholder 3"/>
          <p:cNvSpPr>
            <a:spLocks noGrp="1"/>
          </p:cNvSpPr>
          <p:nvPr>
            <p:ph type="sldNum" sz="quarter" idx="4"/>
          </p:nvPr>
        </p:nvSpPr>
        <p:spPr/>
        <p:txBody>
          <a:bodyPr/>
          <a:lstStyle/>
          <a:p>
            <a:pPr>
              <a:defRPr/>
            </a:pPr>
            <a:fld id="{55E00578-A74E-F745-9ADA-726725969A1A}" type="slidenum">
              <a:rPr lang="en-US" smtClean="0">
                <a:solidFill>
                  <a:srgbClr val="000000"/>
                </a:solidFill>
              </a:rPr>
              <a:pPr>
                <a:defRPr/>
              </a:pPr>
              <a:t>10</a:t>
            </a:fld>
            <a:endParaRPr lang="en-US">
              <a:solidFill>
                <a:srgbClr val="000000"/>
              </a:solidFill>
            </a:endParaRPr>
          </a:p>
        </p:txBody>
      </p:sp>
    </p:spTree>
    <p:extLst>
      <p:ext uri="{BB962C8B-B14F-4D97-AF65-F5344CB8AC3E}">
        <p14:creationId xmlns:p14="http://schemas.microsoft.com/office/powerpoint/2010/main" val="36920331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Summary of progress</a:t>
            </a:r>
            <a:endParaRPr lang="en-US" sz="2800" dirty="0">
              <a:solidFill>
                <a:schemeClr val="tx1"/>
              </a:solidFill>
            </a:endParaRPr>
          </a:p>
        </p:txBody>
      </p:sp>
      <p:sp>
        <p:nvSpPr>
          <p:cNvPr id="3" name="Content Placeholder 2"/>
          <p:cNvSpPr>
            <a:spLocks noGrp="1"/>
          </p:cNvSpPr>
          <p:nvPr>
            <p:ph idx="1"/>
          </p:nvPr>
        </p:nvSpPr>
        <p:spPr>
          <a:xfrm>
            <a:off x="457647" y="1447800"/>
            <a:ext cx="8228707" cy="4572000"/>
          </a:xfrm>
        </p:spPr>
        <p:txBody>
          <a:bodyPr>
            <a:normAutofit/>
          </a:bodyPr>
          <a:lstStyle/>
          <a:p>
            <a:r>
              <a:rPr lang="en-US" dirty="0" smtClean="0"/>
              <a:t>Meeting since October 2014, open since May 2014</a:t>
            </a:r>
          </a:p>
          <a:p>
            <a:pPr lvl="1"/>
            <a:r>
              <a:rPr lang="en-US" dirty="0" smtClean="0"/>
              <a:t>Over 100 people on original ONF mailing list</a:t>
            </a:r>
          </a:p>
          <a:p>
            <a:pPr lvl="1"/>
            <a:r>
              <a:rPr lang="en-US" dirty="0" smtClean="0"/>
              <a:t>Around 70 people on new OSSDN mailing list</a:t>
            </a:r>
          </a:p>
          <a:p>
            <a:endParaRPr lang="en-US" dirty="0" smtClean="0"/>
          </a:p>
          <a:p>
            <a:r>
              <a:rPr lang="en-US" dirty="0" smtClean="0"/>
              <a:t>Much discussion about IR characteristics and IR SBI</a:t>
            </a:r>
          </a:p>
          <a:p>
            <a:endParaRPr lang="en-US" dirty="0" smtClean="0"/>
          </a:p>
          <a:p>
            <a:r>
              <a:rPr lang="en-US" dirty="0" smtClean="0"/>
              <a:t>Experience reports from Huawei, </a:t>
            </a:r>
            <a:r>
              <a:rPr lang="en-US" dirty="0" err="1" smtClean="0"/>
              <a:t>Netronome</a:t>
            </a:r>
            <a:r>
              <a:rPr lang="en-US" dirty="0" smtClean="0"/>
              <a:t>, Xilinx</a:t>
            </a:r>
          </a:p>
          <a:p>
            <a:endParaRPr lang="en-US" dirty="0"/>
          </a:p>
          <a:p>
            <a:r>
              <a:rPr lang="en-US" dirty="0" smtClean="0"/>
              <a:t>Interaction with Flowgrammable.org</a:t>
            </a:r>
          </a:p>
          <a:p>
            <a:endParaRPr lang="en-US" dirty="0" smtClean="0"/>
          </a:p>
          <a:p>
            <a:r>
              <a:rPr lang="en-US" dirty="0" smtClean="0"/>
              <a:t>[Overlap with Open DP WG]  Configuration time vs. run time</a:t>
            </a:r>
          </a:p>
          <a:p>
            <a:pPr marL="0" indent="0">
              <a:buNone/>
            </a:pPr>
            <a:endParaRPr lang="en-US" dirty="0"/>
          </a:p>
        </p:txBody>
      </p:sp>
      <p:sp>
        <p:nvSpPr>
          <p:cNvPr id="4" name="Slide Number Placeholder 3"/>
          <p:cNvSpPr>
            <a:spLocks noGrp="1"/>
          </p:cNvSpPr>
          <p:nvPr>
            <p:ph type="sldNum" sz="quarter" idx="4"/>
          </p:nvPr>
        </p:nvSpPr>
        <p:spPr/>
        <p:txBody>
          <a:bodyPr/>
          <a:lstStyle/>
          <a:p>
            <a:pPr>
              <a:defRPr/>
            </a:pPr>
            <a:fld id="{55E00578-A74E-F745-9ADA-726725969A1A}" type="slidenum">
              <a:rPr lang="en-US" smtClean="0">
                <a:solidFill>
                  <a:srgbClr val="000000"/>
                </a:solidFill>
              </a:rPr>
              <a:pPr>
                <a:defRPr/>
              </a:pPr>
              <a:t>11</a:t>
            </a:fld>
            <a:endParaRPr lang="en-US">
              <a:solidFill>
                <a:srgbClr val="000000"/>
              </a:solidFill>
            </a:endParaRPr>
          </a:p>
        </p:txBody>
      </p:sp>
    </p:spTree>
    <p:extLst>
      <p:ext uri="{BB962C8B-B14F-4D97-AF65-F5344CB8AC3E}">
        <p14:creationId xmlns:p14="http://schemas.microsoft.com/office/powerpoint/2010/main" val="2192012699"/>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PIF workday session agenda</a:t>
            </a:r>
          </a:p>
        </p:txBody>
      </p:sp>
      <p:sp>
        <p:nvSpPr>
          <p:cNvPr id="3" name="Slide Number Placeholder 2"/>
          <p:cNvSpPr>
            <a:spLocks noGrp="1"/>
          </p:cNvSpPr>
          <p:nvPr>
            <p:ph type="sldNum" sz="quarter" idx="10"/>
          </p:nvPr>
        </p:nvSpPr>
        <p:spPr/>
        <p:txBody>
          <a:bodyPr/>
          <a:lstStyle/>
          <a:p>
            <a:fld id="{95FB27F1-C2FE-E646-9E41-8F3092BBAFAE}" type="slidenum">
              <a:rPr lang="en-US" smtClean="0"/>
              <a:pPr/>
              <a:t>12</a:t>
            </a:fld>
            <a:endParaRPr lang="en-US" dirty="0"/>
          </a:p>
        </p:txBody>
      </p:sp>
      <p:sp>
        <p:nvSpPr>
          <p:cNvPr id="4" name="Content Placeholder 3"/>
          <p:cNvSpPr>
            <a:spLocks noGrp="1"/>
          </p:cNvSpPr>
          <p:nvPr>
            <p:ph idx="1"/>
          </p:nvPr>
        </p:nvSpPr>
        <p:spPr/>
        <p:txBody>
          <a:bodyPr>
            <a:normAutofit lnSpcReduction="10000"/>
          </a:bodyPr>
          <a:lstStyle/>
          <a:p>
            <a:pPr fontAlgn="t"/>
            <a:r>
              <a:rPr lang="en-US" dirty="0" smtClean="0"/>
              <a:t>10:00 - 10:10:  Introduction </a:t>
            </a:r>
            <a:r>
              <a:rPr lang="en-US" dirty="0"/>
              <a:t>to PIF project, Gordon Brebner</a:t>
            </a:r>
          </a:p>
          <a:p>
            <a:pPr fontAlgn="t"/>
            <a:endParaRPr lang="en-US" dirty="0" smtClean="0"/>
          </a:p>
          <a:p>
            <a:pPr fontAlgn="t"/>
            <a:r>
              <a:rPr lang="en-US" dirty="0" smtClean="0"/>
              <a:t>10:10 - 10:55:  </a:t>
            </a:r>
            <a:r>
              <a:rPr lang="de-DE" dirty="0" smtClean="0"/>
              <a:t>Intermediate </a:t>
            </a:r>
            <a:r>
              <a:rPr lang="de-DE" dirty="0"/>
              <a:t>representation for PIF data paths</a:t>
            </a:r>
            <a:endParaRPr lang="en-US" dirty="0"/>
          </a:p>
          <a:p>
            <a:pPr lvl="1" fontAlgn="t"/>
            <a:r>
              <a:rPr lang="de-DE" dirty="0" smtClean="0"/>
              <a:t>AIR-IRI for P4: </a:t>
            </a:r>
            <a:r>
              <a:rPr lang="de-DE" dirty="0"/>
              <a:t>Johann </a:t>
            </a:r>
            <a:r>
              <a:rPr lang="de-DE" dirty="0" smtClean="0"/>
              <a:t>Tonsing  (Netronome)</a:t>
            </a:r>
            <a:endParaRPr lang="en-US" dirty="0"/>
          </a:p>
          <a:p>
            <a:pPr lvl="1" fontAlgn="t"/>
            <a:r>
              <a:rPr lang="de-DE" dirty="0"/>
              <a:t>NetASM: Mohammed </a:t>
            </a:r>
            <a:r>
              <a:rPr lang="de-DE" dirty="0" smtClean="0"/>
              <a:t>Shahbaz  (Princeton)</a:t>
            </a:r>
            <a:endParaRPr lang="en-US" dirty="0"/>
          </a:p>
          <a:p>
            <a:pPr lvl="1" fontAlgn="t"/>
            <a:r>
              <a:rPr lang="de-DE" dirty="0"/>
              <a:t>BIR: Gordon </a:t>
            </a:r>
            <a:r>
              <a:rPr lang="de-DE" dirty="0" smtClean="0"/>
              <a:t>Brebner  (Xilinx)</a:t>
            </a:r>
            <a:endParaRPr lang="en-US" dirty="0"/>
          </a:p>
          <a:p>
            <a:pPr fontAlgn="t"/>
            <a:endParaRPr lang="en-US" dirty="0" smtClean="0"/>
          </a:p>
          <a:p>
            <a:pPr fontAlgn="t"/>
            <a:r>
              <a:rPr lang="en-US" dirty="0" smtClean="0"/>
              <a:t>10:55 - 11:15:  Runtime </a:t>
            </a:r>
            <a:r>
              <a:rPr lang="en-US" dirty="0"/>
              <a:t>interface to PIF data paths</a:t>
            </a:r>
          </a:p>
          <a:p>
            <a:pPr lvl="1" fontAlgn="t"/>
            <a:r>
              <a:rPr lang="en-US" dirty="0"/>
              <a:t>AIR-IRI: Johann </a:t>
            </a:r>
            <a:r>
              <a:rPr lang="en-US" dirty="0" err="1" smtClean="0"/>
              <a:t>Tonsing</a:t>
            </a:r>
            <a:r>
              <a:rPr lang="en-US" dirty="0" smtClean="0"/>
              <a:t>  (</a:t>
            </a:r>
            <a:r>
              <a:rPr lang="en-US" dirty="0" err="1" smtClean="0"/>
              <a:t>Netronome</a:t>
            </a:r>
            <a:r>
              <a:rPr lang="en-US" dirty="0" smtClean="0"/>
              <a:t>)</a:t>
            </a:r>
            <a:endParaRPr lang="en-US" dirty="0"/>
          </a:p>
          <a:p>
            <a:pPr lvl="1" fontAlgn="t"/>
            <a:r>
              <a:rPr lang="en-US" dirty="0"/>
              <a:t>POF: Haoyu </a:t>
            </a:r>
            <a:r>
              <a:rPr lang="en-US" dirty="0" smtClean="0"/>
              <a:t>Song  (Huawei)</a:t>
            </a:r>
            <a:endParaRPr lang="en-US" dirty="0"/>
          </a:p>
          <a:p>
            <a:pPr fontAlgn="t"/>
            <a:endParaRPr lang="en-US" dirty="0" smtClean="0"/>
          </a:p>
          <a:p>
            <a:pPr fontAlgn="t"/>
            <a:r>
              <a:rPr lang="en-US" dirty="0" smtClean="0"/>
              <a:t>11:15 - 11:30:  Relationship </a:t>
            </a:r>
            <a:r>
              <a:rPr lang="en-US" dirty="0"/>
              <a:t>between PIF and P4, Gordon </a:t>
            </a:r>
            <a:r>
              <a:rPr lang="en-US" dirty="0" smtClean="0"/>
              <a:t>Brebner</a:t>
            </a:r>
          </a:p>
          <a:p>
            <a:pPr fontAlgn="t"/>
            <a:endParaRPr lang="en-US" dirty="0"/>
          </a:p>
          <a:p>
            <a:pPr fontAlgn="t"/>
            <a:r>
              <a:rPr lang="en-US" dirty="0" smtClean="0"/>
              <a:t>Call to action!</a:t>
            </a:r>
            <a:endParaRPr lang="en-US" dirty="0"/>
          </a:p>
          <a:p>
            <a:endParaRPr lang="en-US" dirty="0"/>
          </a:p>
        </p:txBody>
      </p:sp>
    </p:spTree>
    <p:extLst>
      <p:ext uri="{BB962C8B-B14F-4D97-AF65-F5344CB8AC3E}">
        <p14:creationId xmlns:p14="http://schemas.microsoft.com/office/powerpoint/2010/main" val="18017820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6813352"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AIR/IRI IR additions for P4</a:t>
            </a:r>
            <a:br>
              <a:rPr lang="en-US" sz="3600" b="1" dirty="0" smtClean="0">
                <a:solidFill>
                  <a:srgbClr val="FFFFFF"/>
                </a:solidFill>
                <a:latin typeface="Arial"/>
                <a:cs typeface="Arial"/>
                <a:sym typeface="Helvetica" charset="0"/>
              </a:rPr>
            </a:br>
            <a:endParaRPr lang="en-US" sz="2812" dirty="0" smtClean="0">
              <a:solidFill>
                <a:srgbClr val="FFFFFF"/>
              </a:solidFill>
              <a:latin typeface="Arial"/>
              <a:cs typeface="Arial"/>
              <a:sym typeface="Helvetica" charset="0"/>
            </a:endParaRPr>
          </a:p>
          <a:p>
            <a:pPr>
              <a:lnSpc>
                <a:spcPct val="140000"/>
              </a:lnSpc>
            </a:pPr>
            <a:r>
              <a:rPr lang="en-US" sz="2400" dirty="0">
                <a:solidFill>
                  <a:srgbClr val="FFFFFF"/>
                </a:solidFill>
                <a:cs typeface="Arial"/>
                <a:sym typeface="Helvetica" charset="0"/>
              </a:rPr>
              <a:t>Johann </a:t>
            </a:r>
            <a:r>
              <a:rPr lang="en-US" sz="2400" dirty="0" err="1" smtClean="0">
                <a:solidFill>
                  <a:srgbClr val="FFFFFF"/>
                </a:solidFill>
                <a:cs typeface="Arial"/>
                <a:sym typeface="Helvetica" charset="0"/>
              </a:rPr>
              <a:t>Tönsi</a:t>
            </a:r>
            <a:r>
              <a:rPr lang="en-US" sz="2400" dirty="0" err="1" smtClean="0">
                <a:solidFill>
                  <a:srgbClr val="FFFFFF"/>
                </a:solidFill>
                <a:latin typeface="Arial"/>
                <a:cs typeface="Arial"/>
                <a:sym typeface="Helvetica" charset="0"/>
              </a:rPr>
              <a:t>ng</a:t>
            </a:r>
            <a:r>
              <a:rPr lang="en-US" sz="2400" dirty="0" smtClean="0">
                <a:solidFill>
                  <a:srgbClr val="FFFFFF"/>
                </a:solidFill>
                <a:latin typeface="Arial"/>
                <a:cs typeface="Arial"/>
                <a:sym typeface="Helvetica" charset="0"/>
              </a:rPr>
              <a:t> / </a:t>
            </a:r>
            <a:r>
              <a:rPr lang="en-US" sz="2400" dirty="0" err="1" smtClean="0">
                <a:solidFill>
                  <a:srgbClr val="FFFFFF"/>
                </a:solidFill>
                <a:latin typeface="Arial"/>
                <a:cs typeface="Arial"/>
                <a:sym typeface="Helvetica" charset="0"/>
              </a:rPr>
              <a:t>Netronome</a:t>
            </a:r>
            <a:r>
              <a:rPr lang="en-US" sz="2400" dirty="0" smtClean="0">
                <a:solidFill>
                  <a:srgbClr val="FFFFFF"/>
                </a:solidFill>
                <a:latin typeface="Arial"/>
                <a:cs typeface="Arial"/>
                <a:sym typeface="Helvetica" charset="0"/>
              </a:rPr>
              <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13</a:t>
            </a:fld>
            <a:endParaRPr lang="en-US">
              <a:solidFill>
                <a:srgbClr val="000000"/>
              </a:solidFill>
            </a:endParaRPr>
          </a:p>
        </p:txBody>
      </p:sp>
    </p:spTree>
    <p:extLst>
      <p:ext uri="{BB962C8B-B14F-4D97-AF65-F5344CB8AC3E}">
        <p14:creationId xmlns:p14="http://schemas.microsoft.com/office/powerpoint/2010/main" val="1166423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title"/>
          </p:nvPr>
        </p:nvSpPr>
        <p:spPr>
          <a:prstGeom prst="rect">
            <a:avLst/>
          </a:prstGeom>
        </p:spPr>
        <p:txBody>
          <a:bodyPr>
            <a:normAutofit fontScale="90000"/>
          </a:bodyPr>
          <a:lstStyle/>
          <a:p>
            <a:pPr lvl="0">
              <a:defRPr sz="1800" b="0">
                <a:solidFill>
                  <a:srgbClr val="000000"/>
                </a:solidFill>
              </a:defRPr>
            </a:pPr>
            <a:r>
              <a:rPr sz="2400" b="1">
                <a:solidFill>
                  <a:srgbClr val="141313"/>
                </a:solidFill>
              </a:rPr>
              <a:t>iNIC P4 + PIF IR Implementation:</a:t>
            </a:r>
          </a:p>
          <a:p>
            <a:pPr lvl="0">
              <a:defRPr sz="1800" b="0">
                <a:solidFill>
                  <a:srgbClr val="000000"/>
                </a:solidFill>
              </a:defRPr>
            </a:pPr>
            <a:r>
              <a:rPr sz="2400" b="1">
                <a:solidFill>
                  <a:srgbClr val="141313"/>
                </a:solidFill>
              </a:rPr>
              <a:t>Compilation + Development Environment</a:t>
            </a:r>
          </a:p>
        </p:txBody>
      </p:sp>
      <p:sp>
        <p:nvSpPr>
          <p:cNvPr id="120" name="Shape 120"/>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900">
                <a:solidFill>
                  <a:srgbClr val="141313"/>
                </a:solidFill>
              </a:rPr>
              <a:t>14</a:t>
            </a:fld>
            <a:endParaRPr sz="900">
              <a:solidFill>
                <a:srgbClr val="141313"/>
              </a:solidFill>
            </a:endParaRPr>
          </a:p>
        </p:txBody>
      </p:sp>
      <p:pic>
        <p:nvPicPr>
          <p:cNvPr id="121" name="image7.png"/>
          <p:cNvPicPr/>
          <p:nvPr/>
        </p:nvPicPr>
        <p:blipFill>
          <a:blip r:embed="rId2">
            <a:extLst/>
          </a:blip>
          <a:stretch>
            <a:fillRect/>
          </a:stretch>
        </p:blipFill>
        <p:spPr>
          <a:xfrm flipH="1">
            <a:off x="5418375" y="4782787"/>
            <a:ext cx="1592026" cy="993478"/>
          </a:xfrm>
          <a:prstGeom prst="rect">
            <a:avLst/>
          </a:prstGeom>
          <a:ln w="12700">
            <a:miter lim="400000"/>
          </a:ln>
        </p:spPr>
      </p:pic>
      <p:sp>
        <p:nvSpPr>
          <p:cNvPr id="122" name="Shape 122"/>
          <p:cNvSpPr/>
          <p:nvPr/>
        </p:nvSpPr>
        <p:spPr>
          <a:xfrm>
            <a:off x="4071979" y="1591241"/>
            <a:ext cx="961747" cy="387301"/>
          </a:xfrm>
          <a:prstGeom prst="roundRect">
            <a:avLst>
              <a:gd name="adj" fmla="val 43442"/>
            </a:avLst>
          </a:prstGeom>
          <a:gradFill>
            <a:gsLst>
              <a:gs pos="0">
                <a:srgbClr val="73FDFF"/>
              </a:gs>
              <a:gs pos="100000">
                <a:srgbClr val="EDEDED"/>
              </a:gs>
            </a:gsLst>
            <a:lin ang="16200000"/>
          </a:gradFill>
          <a:ln w="12700">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lIns="0" tIns="0" rIns="0" bIns="0" anchor="ctr"/>
          <a:lstStyle>
            <a:lvl1pPr algn="ctr">
              <a:defRPr sz="1200">
                <a:latin typeface="Arial"/>
                <a:ea typeface="Arial"/>
                <a:cs typeface="Arial"/>
                <a:sym typeface="Arial"/>
              </a:defRPr>
            </a:lvl1pPr>
          </a:lstStyle>
          <a:p>
            <a:pPr lvl="0">
              <a:defRPr sz="1800"/>
            </a:pPr>
            <a:r>
              <a:rPr sz="1200"/>
              <a:t>app.P4</a:t>
            </a:r>
          </a:p>
        </p:txBody>
      </p:sp>
      <p:grpSp>
        <p:nvGrpSpPr>
          <p:cNvPr id="126" name="Group 126"/>
          <p:cNvGrpSpPr/>
          <p:nvPr/>
        </p:nvGrpSpPr>
        <p:grpSpPr>
          <a:xfrm>
            <a:off x="5099487" y="3067553"/>
            <a:ext cx="2895601" cy="1082173"/>
            <a:chOff x="0" y="0"/>
            <a:chExt cx="2895600" cy="1082171"/>
          </a:xfrm>
        </p:grpSpPr>
        <p:sp>
          <p:nvSpPr>
            <p:cNvPr id="123" name="Shape 123"/>
            <p:cNvSpPr/>
            <p:nvPr/>
          </p:nvSpPr>
          <p:spPr>
            <a:xfrm>
              <a:off x="0" y="129696"/>
              <a:ext cx="2895600" cy="387302"/>
            </a:xfrm>
            <a:prstGeom prst="roundRect">
              <a:avLst>
                <a:gd name="adj" fmla="val 43442"/>
              </a:avLst>
            </a:prstGeom>
            <a:gradFill flip="none" rotWithShape="1">
              <a:gsLst>
                <a:gs pos="0">
                  <a:srgbClr val="0433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Compile / Link</a:t>
              </a:r>
            </a:p>
          </p:txBody>
        </p:sp>
        <p:sp>
          <p:nvSpPr>
            <p:cNvPr id="124" name="Shape 124"/>
            <p:cNvSpPr/>
            <p:nvPr/>
          </p:nvSpPr>
          <p:spPr>
            <a:xfrm>
              <a:off x="421083" y="0"/>
              <a:ext cx="425249" cy="698082"/>
            </a:xfrm>
            <a:prstGeom prst="line">
              <a:avLst/>
            </a:prstGeom>
            <a:noFill/>
            <a:ln w="25400" cap="flat">
              <a:solidFill>
                <a:srgbClr val="535353"/>
              </a:solidFill>
              <a:prstDash val="solid"/>
              <a:bevel/>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25" name="Shape 125"/>
            <p:cNvSpPr/>
            <p:nvPr/>
          </p:nvSpPr>
          <p:spPr>
            <a:xfrm>
              <a:off x="575254" y="694871"/>
              <a:ext cx="1819497" cy="387301"/>
            </a:xfrm>
            <a:prstGeom prst="roundRect">
              <a:avLst>
                <a:gd name="adj" fmla="val 43442"/>
              </a:avLst>
            </a:prstGeom>
            <a:gradFill flip="none" rotWithShape="1">
              <a:gsLst>
                <a:gs pos="0">
                  <a:srgbClr val="4F8F00"/>
                </a:gs>
                <a:gs pos="100000">
                  <a:srgbClr val="00FDFF"/>
                </a:gs>
              </a:gsLst>
              <a:lin ang="108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app.firmware</a:t>
              </a:r>
            </a:p>
          </p:txBody>
        </p:sp>
      </p:grpSp>
      <p:grpSp>
        <p:nvGrpSpPr>
          <p:cNvPr id="130" name="Group 130"/>
          <p:cNvGrpSpPr/>
          <p:nvPr/>
        </p:nvGrpSpPr>
        <p:grpSpPr>
          <a:xfrm>
            <a:off x="6590435" y="1704212"/>
            <a:ext cx="1705309" cy="2058213"/>
            <a:chOff x="0" y="0"/>
            <a:chExt cx="1705307" cy="2058212"/>
          </a:xfrm>
        </p:grpSpPr>
        <p:sp>
          <p:nvSpPr>
            <p:cNvPr id="127" name="Shape 127"/>
            <p:cNvSpPr/>
            <p:nvPr/>
          </p:nvSpPr>
          <p:spPr>
            <a:xfrm>
              <a:off x="56641" y="491607"/>
              <a:ext cx="1592026" cy="387302"/>
            </a:xfrm>
            <a:prstGeom prst="roundRect">
              <a:avLst>
                <a:gd name="adj" fmla="val 43442"/>
              </a:avLst>
            </a:prstGeom>
            <a:gradFill flip="none" rotWithShape="1">
              <a:gsLst>
                <a:gs pos="0">
                  <a:srgbClr val="4F8F00"/>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plugin.C</a:t>
              </a:r>
            </a:p>
          </p:txBody>
        </p:sp>
        <p:sp>
          <p:nvSpPr>
            <p:cNvPr id="128" name="Shape 128"/>
            <p:cNvSpPr/>
            <p:nvPr/>
          </p:nvSpPr>
          <p:spPr>
            <a:xfrm flipH="1">
              <a:off x="556114" y="865456"/>
              <a:ext cx="284233" cy="1192757"/>
            </a:xfrm>
            <a:prstGeom prst="line">
              <a:avLst/>
            </a:prstGeom>
            <a:noFill/>
            <a:ln w="25400" cap="flat">
              <a:solidFill>
                <a:srgbClr val="535353"/>
              </a:solidFill>
              <a:prstDash val="solid"/>
              <a:bevel/>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29" name="Shape 129"/>
            <p:cNvSpPr/>
            <p:nvPr/>
          </p:nvSpPr>
          <p:spPr>
            <a:xfrm>
              <a:off x="-1" y="0"/>
              <a:ext cx="1705309" cy="44205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p>
              <a:pPr lvl="0" algn="ctr"/>
              <a:r>
                <a:rPr sz="1200" i="1">
                  <a:latin typeface="Arial"/>
                  <a:ea typeface="Arial"/>
                  <a:cs typeface="Arial"/>
                  <a:sym typeface="Arial"/>
                </a:rPr>
                <a:t>Stateful / complex</a:t>
              </a:r>
            </a:p>
            <a:p>
              <a:pPr lvl="0" algn="ctr"/>
              <a:r>
                <a:rPr sz="1200" i="1">
                  <a:latin typeface="Arial"/>
                  <a:ea typeface="Arial"/>
                  <a:cs typeface="Arial"/>
                  <a:sym typeface="Arial"/>
                </a:rPr>
                <a:t>packet processing code</a:t>
              </a:r>
            </a:p>
          </p:txBody>
        </p:sp>
      </p:grpSp>
      <p:sp>
        <p:nvSpPr>
          <p:cNvPr id="131" name="Shape 131"/>
          <p:cNvSpPr/>
          <p:nvPr/>
        </p:nvSpPr>
        <p:spPr>
          <a:xfrm>
            <a:off x="2345832" y="1532110"/>
            <a:ext cx="1668485" cy="492024"/>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ctr"/>
            <a:r>
              <a:rPr sz="1400" i="1">
                <a:latin typeface="Arial"/>
                <a:ea typeface="Arial"/>
                <a:cs typeface="Arial"/>
                <a:sym typeface="Arial"/>
              </a:rPr>
              <a:t>Parse - Match - Act</a:t>
            </a:r>
          </a:p>
          <a:p>
            <a:pPr lvl="0" algn="ctr"/>
            <a:r>
              <a:rPr sz="1400" i="1">
                <a:latin typeface="Arial"/>
                <a:ea typeface="Arial"/>
                <a:cs typeface="Arial"/>
                <a:sym typeface="Arial"/>
              </a:rPr>
              <a:t>Dataplane Program</a:t>
            </a:r>
          </a:p>
        </p:txBody>
      </p:sp>
      <p:grpSp>
        <p:nvGrpSpPr>
          <p:cNvPr id="134" name="Group 134"/>
          <p:cNvGrpSpPr/>
          <p:nvPr/>
        </p:nvGrpSpPr>
        <p:grpSpPr>
          <a:xfrm>
            <a:off x="5955619" y="4165620"/>
            <a:ext cx="1752601" cy="644424"/>
            <a:chOff x="0" y="0"/>
            <a:chExt cx="1752600" cy="644423"/>
          </a:xfrm>
        </p:grpSpPr>
        <p:sp>
          <p:nvSpPr>
            <p:cNvPr id="132" name="Shape 132"/>
            <p:cNvSpPr/>
            <p:nvPr/>
          </p:nvSpPr>
          <p:spPr>
            <a:xfrm flipH="1">
              <a:off x="380978" y="0"/>
              <a:ext cx="1" cy="644424"/>
            </a:xfrm>
            <a:prstGeom prst="line">
              <a:avLst/>
            </a:prstGeom>
            <a:noFill/>
            <a:ln w="25400" cap="flat">
              <a:solidFill>
                <a:srgbClr val="535353"/>
              </a:solidFill>
              <a:prstDash val="solid"/>
              <a:bevel/>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33" name="Shape 133"/>
            <p:cNvSpPr/>
            <p:nvPr/>
          </p:nvSpPr>
          <p:spPr>
            <a:xfrm>
              <a:off x="0" y="137843"/>
              <a:ext cx="1752600" cy="44205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200" i="1">
                  <a:latin typeface="Arial"/>
                  <a:ea typeface="Arial"/>
                  <a:cs typeface="Arial"/>
                  <a:sym typeface="Arial"/>
                </a:rPr>
                <a:t>Native code</a:t>
              </a:r>
            </a:p>
            <a:p>
              <a:pPr lvl="0" algn="ctr"/>
              <a:r>
                <a:rPr sz="1200" i="1">
                  <a:latin typeface="Arial"/>
                  <a:ea typeface="Arial"/>
                  <a:cs typeface="Arial"/>
                  <a:sym typeface="Arial"/>
                </a:rPr>
                <a:t>for NFP iNIC</a:t>
              </a:r>
            </a:p>
          </p:txBody>
        </p:sp>
      </p:grpSp>
      <p:sp>
        <p:nvSpPr>
          <p:cNvPr id="135" name="Shape 135"/>
          <p:cNvSpPr/>
          <p:nvPr/>
        </p:nvSpPr>
        <p:spPr>
          <a:xfrm>
            <a:off x="7279324" y="4807707"/>
            <a:ext cx="1367656" cy="6942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rgbClr val="BABABA"/>
              </a:gs>
              <a:gs pos="35000">
                <a:srgbClr val="CFCFCF"/>
              </a:gs>
              <a:gs pos="100000">
                <a:srgbClr val="EDEDED"/>
              </a:gs>
            </a:gsLst>
            <a:lin ang="16200000"/>
          </a:gradFill>
          <a:ln w="12700">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lIns="0" tIns="0" rIns="0" bIns="0" anchor="ctr"/>
          <a:lstStyle>
            <a:lvl1pPr algn="ctr">
              <a:defRPr sz="1600" i="1">
                <a:latin typeface="Arial"/>
                <a:ea typeface="Arial"/>
                <a:cs typeface="Arial"/>
                <a:sym typeface="Arial"/>
              </a:defRPr>
            </a:lvl1pPr>
          </a:lstStyle>
          <a:p>
            <a:pPr lvl="0">
              <a:defRPr sz="1800" i="0"/>
            </a:pPr>
            <a:r>
              <a:rPr sz="1600" i="1"/>
              <a:t>Network</a:t>
            </a:r>
          </a:p>
        </p:txBody>
      </p:sp>
      <p:sp>
        <p:nvSpPr>
          <p:cNvPr id="136" name="Shape 136"/>
          <p:cNvSpPr/>
          <p:nvPr/>
        </p:nvSpPr>
        <p:spPr>
          <a:xfrm>
            <a:off x="6958429" y="5149561"/>
            <a:ext cx="314166" cy="1"/>
          </a:xfrm>
          <a:prstGeom prst="line">
            <a:avLst/>
          </a:prstGeom>
          <a:ln w="25400">
            <a:solidFill>
              <a:srgbClr val="727272"/>
            </a:solidFill>
          </a:ln>
          <a:effectLst>
            <a:outerShdw blurRad="38100" dist="12700" dir="5400000" rotWithShape="0">
              <a:srgbClr val="000000">
                <a:alpha val="38000"/>
              </a:srgbClr>
            </a:outerShdw>
          </a:effectLst>
        </p:spPr>
        <p:txBody>
          <a:bodyPr lIns="0" tIns="0" rIns="0" bIns="0"/>
          <a:lstStyle/>
          <a:p>
            <a:pPr lvl="0" defTabSz="457200">
              <a:defRPr sz="1600">
                <a:latin typeface="+mj-lt"/>
                <a:ea typeface="+mj-ea"/>
                <a:cs typeface="+mj-cs"/>
                <a:sym typeface="Helvetica"/>
              </a:defRPr>
            </a:pPr>
            <a:endParaRPr/>
          </a:p>
        </p:txBody>
      </p:sp>
      <p:grpSp>
        <p:nvGrpSpPr>
          <p:cNvPr id="141" name="Group 141"/>
          <p:cNvGrpSpPr/>
          <p:nvPr/>
        </p:nvGrpSpPr>
        <p:grpSpPr>
          <a:xfrm>
            <a:off x="2232719" y="1981363"/>
            <a:ext cx="3538927" cy="1335228"/>
            <a:chOff x="0" y="0"/>
            <a:chExt cx="3538926" cy="1335227"/>
          </a:xfrm>
        </p:grpSpPr>
        <p:sp>
          <p:nvSpPr>
            <p:cNvPr id="137" name="Shape 137"/>
            <p:cNvSpPr/>
            <p:nvPr/>
          </p:nvSpPr>
          <p:spPr>
            <a:xfrm>
              <a:off x="2477660" y="695469"/>
              <a:ext cx="1061267" cy="387301"/>
            </a:xfrm>
            <a:prstGeom prst="roundRect">
              <a:avLst>
                <a:gd name="adj" fmla="val 43442"/>
              </a:avLst>
            </a:prstGeom>
            <a:gradFill flip="none" rotWithShape="1">
              <a:gsLst>
                <a:gs pos="0">
                  <a:srgbClr val="73FD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app.IR</a:t>
              </a:r>
            </a:p>
          </p:txBody>
        </p:sp>
        <p:sp>
          <p:nvSpPr>
            <p:cNvPr id="138" name="Shape 138"/>
            <p:cNvSpPr/>
            <p:nvPr/>
          </p:nvSpPr>
          <p:spPr>
            <a:xfrm>
              <a:off x="2030393" y="147382"/>
              <a:ext cx="977901" cy="387302"/>
            </a:xfrm>
            <a:prstGeom prst="roundRect">
              <a:avLst>
                <a:gd name="adj" fmla="val 43442"/>
              </a:avLst>
            </a:prstGeom>
            <a:gradFill flip="none" rotWithShape="1">
              <a:gsLst>
                <a:gs pos="0">
                  <a:srgbClr val="0433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Compile</a:t>
              </a:r>
            </a:p>
          </p:txBody>
        </p:sp>
        <p:sp>
          <p:nvSpPr>
            <p:cNvPr id="139" name="Shape 139"/>
            <p:cNvSpPr/>
            <p:nvPr/>
          </p:nvSpPr>
          <p:spPr>
            <a:xfrm>
              <a:off x="2626824" y="0"/>
              <a:ext cx="421395" cy="688165"/>
            </a:xfrm>
            <a:prstGeom prst="line">
              <a:avLst/>
            </a:prstGeom>
            <a:noFill/>
            <a:ln w="25400" cap="flat">
              <a:solidFill>
                <a:srgbClr val="535353"/>
              </a:solidFill>
              <a:prstDash val="solid"/>
              <a:bevel/>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40" name="Shape 140"/>
            <p:cNvSpPr/>
            <p:nvPr/>
          </p:nvSpPr>
          <p:spPr>
            <a:xfrm>
              <a:off x="0" y="690804"/>
              <a:ext cx="2339281" cy="64442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400" i="1">
                  <a:latin typeface="Arial"/>
                  <a:ea typeface="Arial"/>
                  <a:cs typeface="Arial"/>
                  <a:sym typeface="Arial"/>
                </a:rPr>
                <a:t>Intermediate Representation</a:t>
              </a:r>
            </a:p>
            <a:p>
              <a:pPr lvl="0" algn="ctr"/>
              <a:r>
                <a:rPr sz="1100" i="1">
                  <a:latin typeface="Arial"/>
                  <a:ea typeface="Arial"/>
                  <a:cs typeface="Arial"/>
                  <a:sym typeface="Arial"/>
                </a:rPr>
                <a:t>ONF PIF =&gt; OpenSourceSDN.org</a:t>
              </a:r>
            </a:p>
          </p:txBody>
        </p:sp>
      </p:grpSp>
      <p:grpSp>
        <p:nvGrpSpPr>
          <p:cNvPr id="148" name="Group 148"/>
          <p:cNvGrpSpPr/>
          <p:nvPr/>
        </p:nvGrpSpPr>
        <p:grpSpPr>
          <a:xfrm>
            <a:off x="134599" y="1483342"/>
            <a:ext cx="8411988" cy="3367432"/>
            <a:chOff x="0" y="0"/>
            <a:chExt cx="8411986" cy="3367431"/>
          </a:xfrm>
        </p:grpSpPr>
        <p:sp>
          <p:nvSpPr>
            <p:cNvPr id="142" name="Shape 142"/>
            <p:cNvSpPr/>
            <p:nvPr/>
          </p:nvSpPr>
          <p:spPr>
            <a:xfrm>
              <a:off x="1800839" y="0"/>
              <a:ext cx="6611148" cy="2768897"/>
            </a:xfrm>
            <a:prstGeom prst="roundRect">
              <a:avLst>
                <a:gd name="adj" fmla="val 17578"/>
              </a:avLst>
            </a:prstGeom>
            <a:noFill/>
            <a:ln w="25400" cap="flat">
              <a:solidFill>
                <a:srgbClr val="5A5A5A">
                  <a:alpha val="20000"/>
                </a:srgbClr>
              </a:solidFill>
              <a:custDash>
                <a:ds d="600000" sp="600000"/>
              </a:custDash>
              <a:miter lim="400000"/>
            </a:ln>
            <a:effectLst>
              <a:outerShdw blurRad="38100" dist="12700" dir="5400000" rotWithShape="0">
                <a:srgbClr val="000000">
                  <a:alpha val="38000"/>
                </a:srgbClr>
              </a:outerShdw>
            </a:effectLst>
          </p:spPr>
          <p:txBody>
            <a:bodyPr wrap="square" lIns="0" tIns="0" rIns="0" bIns="0" numCol="1" anchor="t">
              <a:noAutofit/>
            </a:bodyPr>
            <a:lstStyle/>
            <a:p>
              <a:pPr lvl="0">
                <a:defRPr sz="1000">
                  <a:latin typeface="Arial"/>
                  <a:ea typeface="Arial"/>
                  <a:cs typeface="Arial"/>
                  <a:sym typeface="Arial"/>
                </a:defRPr>
              </a:pPr>
              <a:endParaRPr/>
            </a:p>
          </p:txBody>
        </p:sp>
        <p:sp>
          <p:nvSpPr>
            <p:cNvPr id="143" name="Shape 143"/>
            <p:cNvSpPr/>
            <p:nvPr/>
          </p:nvSpPr>
          <p:spPr>
            <a:xfrm>
              <a:off x="0" y="1035380"/>
              <a:ext cx="1476914" cy="1294503"/>
            </a:xfrm>
            <a:prstGeom prst="roundRect">
              <a:avLst>
                <a:gd name="adj" fmla="val 16303"/>
              </a:avLst>
            </a:prstGeom>
            <a:gradFill flip="none" rotWithShape="1">
              <a:gsLst>
                <a:gs pos="0">
                  <a:srgbClr val="0096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t">
              <a:noAutofit/>
            </a:bodyPr>
            <a:lstStyle/>
            <a:p>
              <a:pPr lvl="0" algn="ctr"/>
              <a:r>
                <a:rPr>
                  <a:latin typeface="Arial"/>
                  <a:ea typeface="Arial"/>
                  <a:cs typeface="Arial"/>
                  <a:sym typeface="Arial"/>
                </a:rPr>
                <a:t>P4 </a:t>
              </a:r>
              <a:r>
                <a:rPr i="1">
                  <a:latin typeface="Arial"/>
                  <a:ea typeface="Arial"/>
                  <a:cs typeface="Arial"/>
                  <a:sym typeface="Arial"/>
                </a:rPr>
                <a:t>and</a:t>
              </a:r>
              <a:r>
                <a:rPr>
                  <a:latin typeface="Arial"/>
                  <a:ea typeface="Arial"/>
                  <a:cs typeface="Arial"/>
                  <a:sym typeface="Arial"/>
                </a:rPr>
                <a:t> C</a:t>
              </a:r>
              <a:r>
                <a:rPr sz="2000">
                  <a:latin typeface="Arial"/>
                  <a:ea typeface="Arial"/>
                  <a:cs typeface="Arial"/>
                  <a:sym typeface="Arial"/>
                </a:rPr>
                <a:t/>
              </a:r>
              <a:br>
                <a:rPr sz="2000">
                  <a:latin typeface="Arial"/>
                  <a:ea typeface="Arial"/>
                  <a:cs typeface="Arial"/>
                  <a:sym typeface="Arial"/>
                </a:rPr>
              </a:br>
              <a:r>
                <a:rPr sz="1400">
                  <a:latin typeface="Arial"/>
                  <a:ea typeface="Arial"/>
                  <a:cs typeface="Arial"/>
                  <a:sym typeface="Arial"/>
                </a:rPr>
                <a:t>Integrated</a:t>
              </a:r>
            </a:p>
            <a:p>
              <a:pPr lvl="0" algn="ctr"/>
              <a:r>
                <a:rPr sz="1400">
                  <a:latin typeface="Arial"/>
                  <a:ea typeface="Arial"/>
                  <a:cs typeface="Arial"/>
                  <a:sym typeface="Arial"/>
                </a:rPr>
                <a:t>Development</a:t>
              </a:r>
            </a:p>
            <a:p>
              <a:pPr lvl="0" algn="ctr"/>
              <a:r>
                <a:rPr sz="1400">
                  <a:latin typeface="Arial"/>
                  <a:ea typeface="Arial"/>
                  <a:cs typeface="Arial"/>
                  <a:sym typeface="Arial"/>
                </a:rPr>
                <a:t>Environment</a:t>
              </a:r>
              <a:endParaRPr sz="1600">
                <a:latin typeface="Arial"/>
                <a:ea typeface="Arial"/>
                <a:cs typeface="Arial"/>
                <a:sym typeface="Arial"/>
              </a:endParaRPr>
            </a:p>
            <a:p>
              <a:pPr lvl="0" algn="ctr">
                <a:spcBef>
                  <a:spcPts val="500"/>
                </a:spcBef>
              </a:pPr>
              <a:r>
                <a:rPr sz="1200">
                  <a:latin typeface="Arial"/>
                  <a:ea typeface="Arial"/>
                  <a:cs typeface="Arial"/>
                  <a:sym typeface="Arial"/>
                </a:rPr>
                <a:t>Edit - Build - Run</a:t>
              </a:r>
            </a:p>
          </p:txBody>
        </p:sp>
        <p:sp>
          <p:nvSpPr>
            <p:cNvPr id="144" name="Shape 144"/>
            <p:cNvSpPr/>
            <p:nvPr/>
          </p:nvSpPr>
          <p:spPr>
            <a:xfrm>
              <a:off x="1480622" y="1520242"/>
              <a:ext cx="222806" cy="31339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lgn="ctr">
                <a:defRPr sz="1600">
                  <a:latin typeface="Arial"/>
                  <a:ea typeface="Arial"/>
                  <a:cs typeface="Arial"/>
                  <a:sym typeface="Arial"/>
                </a:defRPr>
              </a:lvl1pPr>
            </a:lstStyle>
            <a:p>
              <a:pPr lvl="0">
                <a:defRPr sz="1800"/>
              </a:pPr>
              <a:r>
                <a:rPr sz="1600"/>
                <a:t>=</a:t>
              </a:r>
            </a:p>
          </p:txBody>
        </p:sp>
        <p:grpSp>
          <p:nvGrpSpPr>
            <p:cNvPr id="147" name="Group 147"/>
            <p:cNvGrpSpPr/>
            <p:nvPr/>
          </p:nvGrpSpPr>
          <p:grpSpPr>
            <a:xfrm>
              <a:off x="3370600" y="2279082"/>
              <a:ext cx="2081605" cy="1088350"/>
              <a:chOff x="0" y="0"/>
              <a:chExt cx="2081604" cy="1088349"/>
            </a:xfrm>
          </p:grpSpPr>
          <p:sp>
            <p:nvSpPr>
              <p:cNvPr id="145" name="Shape 145"/>
              <p:cNvSpPr/>
              <p:nvPr/>
            </p:nvSpPr>
            <p:spPr>
              <a:xfrm>
                <a:off x="0" y="0"/>
                <a:ext cx="977900" cy="387301"/>
              </a:xfrm>
              <a:prstGeom prst="roundRect">
                <a:avLst>
                  <a:gd name="adj" fmla="val 43442"/>
                </a:avLst>
              </a:prstGeom>
              <a:gradFill flip="none" rotWithShape="1">
                <a:gsLst>
                  <a:gs pos="0">
                    <a:srgbClr val="0433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Debug</a:t>
                </a:r>
              </a:p>
            </p:txBody>
          </p:sp>
          <p:sp>
            <p:nvSpPr>
              <p:cNvPr id="146" name="Shape 146"/>
              <p:cNvSpPr/>
              <p:nvPr/>
            </p:nvSpPr>
            <p:spPr>
              <a:xfrm>
                <a:off x="964823" y="270396"/>
                <a:ext cx="1116782" cy="817954"/>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grpSp>
      </p:grpSp>
      <p:grpSp>
        <p:nvGrpSpPr>
          <p:cNvPr id="151" name="Group 151"/>
          <p:cNvGrpSpPr/>
          <p:nvPr/>
        </p:nvGrpSpPr>
        <p:grpSpPr>
          <a:xfrm>
            <a:off x="2954025" y="4843595"/>
            <a:ext cx="2543001" cy="644424"/>
            <a:chOff x="0" y="0"/>
            <a:chExt cx="2542999" cy="644423"/>
          </a:xfrm>
        </p:grpSpPr>
        <p:sp>
          <p:nvSpPr>
            <p:cNvPr id="149" name="Shape 149"/>
            <p:cNvSpPr/>
            <p:nvPr/>
          </p:nvSpPr>
          <p:spPr>
            <a:xfrm flipV="1">
              <a:off x="1217328" y="316032"/>
              <a:ext cx="1325672" cy="1"/>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50" name="Shape 150"/>
            <p:cNvSpPr/>
            <p:nvPr/>
          </p:nvSpPr>
          <p:spPr>
            <a:xfrm>
              <a:off x="0" y="0"/>
              <a:ext cx="1229349" cy="644424"/>
            </a:xfrm>
            <a:prstGeom prst="roundRect">
              <a:avLst>
                <a:gd name="adj" fmla="val 32822"/>
              </a:avLst>
            </a:prstGeom>
            <a:gradFill flip="none" rotWithShape="1">
              <a:gsLst>
                <a:gs pos="0">
                  <a:srgbClr val="C0B2D1"/>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Run-time interaction</a:t>
              </a:r>
            </a:p>
          </p:txBody>
        </p:sp>
      </p:grpSp>
      <p:sp>
        <p:nvSpPr>
          <p:cNvPr id="3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2605788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3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4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animBg="1" advAuto="0"/>
      <p:bldP spid="130" grpId="0" animBg="1" advAuto="0"/>
      <p:bldP spid="134" grpId="0" animBg="1" advAuto="0"/>
      <p:bldP spid="141" grpId="0" animBg="1" advAuto="0"/>
      <p:bldP spid="148" grpId="0" animBg="1" advAuto="0"/>
      <p:bldP spid="151"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body" idx="1"/>
          </p:nvPr>
        </p:nvSpPr>
        <p:spPr>
          <a:prstGeom prst="rect">
            <a:avLst/>
          </a:prstGeom>
        </p:spPr>
        <p:txBody>
          <a:bodyPr/>
          <a:lstStyle/>
          <a:p>
            <a:pPr lvl="0">
              <a:defRPr sz="1800">
                <a:solidFill>
                  <a:srgbClr val="000000"/>
                </a:solidFill>
              </a:defRPr>
            </a:pPr>
            <a:r>
              <a:rPr sz="2000">
                <a:solidFill>
                  <a:srgbClr val="141313"/>
                </a:solidFill>
              </a:rPr>
              <a:t>Compile to Netronome Network Flow Processor native code</a:t>
            </a:r>
          </a:p>
          <a:p>
            <a:pPr lvl="0">
              <a:defRPr sz="1800">
                <a:solidFill>
                  <a:srgbClr val="000000"/>
                </a:solidFill>
              </a:defRPr>
            </a:pPr>
            <a:r>
              <a:rPr sz="2000">
                <a:solidFill>
                  <a:srgbClr val="141313"/>
                </a:solidFill>
              </a:rPr>
              <a:t>Support both P4 high level language and OSSDN IR (AIR-IRI)</a:t>
            </a:r>
          </a:p>
          <a:p>
            <a:pPr marL="800100" lvl="1" indent="-342900">
              <a:buChar char="•"/>
              <a:defRPr sz="1800">
                <a:solidFill>
                  <a:srgbClr val="000000"/>
                </a:solidFill>
              </a:defRPr>
            </a:pPr>
            <a:r>
              <a:rPr sz="2000">
                <a:solidFill>
                  <a:srgbClr val="141313"/>
                </a:solidFill>
              </a:rPr>
              <a:t>Leverage existing P4.org high level language compiler</a:t>
            </a:r>
          </a:p>
          <a:p>
            <a:pPr marL="800100" lvl="1" indent="-342900">
              <a:buChar char="•"/>
              <a:defRPr sz="1800">
                <a:solidFill>
                  <a:srgbClr val="000000"/>
                </a:solidFill>
              </a:defRPr>
            </a:pPr>
            <a:r>
              <a:rPr sz="2000">
                <a:solidFill>
                  <a:srgbClr val="141313"/>
                </a:solidFill>
              </a:rPr>
              <a:t>Translate P4 “HLIR” (Python objects in memory) to AIR-IRI </a:t>
            </a:r>
            <a:br>
              <a:rPr sz="2000">
                <a:solidFill>
                  <a:srgbClr val="141313"/>
                </a:solidFill>
              </a:rPr>
            </a:br>
            <a:r>
              <a:rPr sz="2000">
                <a:solidFill>
                  <a:srgbClr val="141313"/>
                </a:solidFill>
              </a:rPr>
              <a:t>(objects in YAML file)</a:t>
            </a:r>
          </a:p>
          <a:p>
            <a:pPr lvl="0">
              <a:defRPr sz="1800">
                <a:solidFill>
                  <a:srgbClr val="000000"/>
                </a:solidFill>
              </a:defRPr>
            </a:pPr>
            <a:r>
              <a:rPr sz="2000">
                <a:solidFill>
                  <a:srgbClr val="141313"/>
                </a:solidFill>
              </a:rPr>
              <a:t>Alignment between HLIR and AIR-IRI</a:t>
            </a:r>
          </a:p>
          <a:p>
            <a:pPr marL="800100" lvl="1" indent="-342900">
              <a:buChar char="•"/>
              <a:defRPr sz="1800">
                <a:solidFill>
                  <a:srgbClr val="000000"/>
                </a:solidFill>
              </a:defRPr>
            </a:pPr>
            <a:r>
              <a:rPr sz="2000">
                <a:solidFill>
                  <a:srgbClr val="141313"/>
                </a:solidFill>
              </a:rPr>
              <a:t>Some constructs align well e.g. header definitions, parsing, control flow</a:t>
            </a:r>
          </a:p>
          <a:p>
            <a:pPr marL="800100" lvl="1" indent="-342900">
              <a:buChar char="•"/>
              <a:defRPr sz="1800">
                <a:solidFill>
                  <a:srgbClr val="000000"/>
                </a:solidFill>
              </a:defRPr>
            </a:pPr>
            <a:r>
              <a:rPr sz="2000">
                <a:solidFill>
                  <a:srgbClr val="141313"/>
                </a:solidFill>
              </a:rPr>
              <a:t>Added constructs not covered yet</a:t>
            </a:r>
          </a:p>
          <a:p>
            <a:pPr lvl="0">
              <a:defRPr sz="1800">
                <a:solidFill>
                  <a:srgbClr val="000000"/>
                </a:solidFill>
              </a:defRPr>
            </a:pPr>
            <a:r>
              <a:rPr sz="2000">
                <a:solidFill>
                  <a:srgbClr val="141313"/>
                </a:solidFill>
              </a:rPr>
              <a:t>Added mechanisms for IDE integration and run-time interface</a:t>
            </a:r>
          </a:p>
        </p:txBody>
      </p:sp>
      <p:sp>
        <p:nvSpPr>
          <p:cNvPr id="154" name="Shape 154"/>
          <p:cNvSpPr>
            <a:spLocks noGrp="1"/>
          </p:cNvSpPr>
          <p:nvPr>
            <p:ph type="title"/>
          </p:nvPr>
        </p:nvSpPr>
        <p:spPr>
          <a:prstGeom prst="rect">
            <a:avLst/>
          </a:prstGeom>
        </p:spPr>
        <p:txBody>
          <a:bodyPr/>
          <a:lstStyle/>
          <a:p>
            <a:pPr lvl="0">
              <a:defRPr sz="1800" b="0">
                <a:solidFill>
                  <a:srgbClr val="000000"/>
                </a:solidFill>
              </a:defRPr>
            </a:pPr>
            <a:r>
              <a:rPr sz="2400" b="1">
                <a:solidFill>
                  <a:srgbClr val="141313"/>
                </a:solidFill>
              </a:rPr>
              <a:t>Goals + Approach</a:t>
            </a:r>
          </a:p>
        </p:txBody>
      </p:sp>
      <p:sp>
        <p:nvSpPr>
          <p:cNvPr id="155" name="Shape 155"/>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900">
                <a:solidFill>
                  <a:srgbClr val="141313"/>
                </a:solidFill>
              </a:rPr>
              <a:t>15</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15907541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p:cNvSpPr>
          <p:nvPr>
            <p:ph type="body" idx="1"/>
          </p:nvPr>
        </p:nvSpPr>
        <p:spPr>
          <a:prstGeom prst="rect">
            <a:avLst/>
          </a:prstGeom>
        </p:spPr>
        <p:txBody>
          <a:bodyPr/>
          <a:lstStyle/>
          <a:p>
            <a:pPr lvl="0">
              <a:defRPr sz="1800">
                <a:solidFill>
                  <a:srgbClr val="000000"/>
                </a:solidFill>
              </a:defRPr>
            </a:pPr>
            <a:r>
              <a:rPr sz="2000">
                <a:solidFill>
                  <a:srgbClr val="141313"/>
                </a:solidFill>
              </a:rPr>
              <a:t>Setting metadata within parse node</a:t>
            </a:r>
          </a:p>
          <a:p>
            <a:pPr marL="800100" lvl="1" indent="-342900">
              <a:buChar char="•"/>
              <a:defRPr sz="1800">
                <a:solidFill>
                  <a:srgbClr val="000000"/>
                </a:solidFill>
              </a:defRPr>
            </a:pPr>
            <a:r>
              <a:rPr sz="2000">
                <a:solidFill>
                  <a:srgbClr val="141313"/>
                </a:solidFill>
              </a:rPr>
              <a:t>Added “sets” key with array metadata refs</a:t>
            </a:r>
          </a:p>
          <a:p>
            <a:pPr lvl="0">
              <a:defRPr sz="1800">
                <a:solidFill>
                  <a:srgbClr val="000000"/>
                </a:solidFill>
              </a:defRPr>
            </a:pPr>
            <a:r>
              <a:rPr sz="2000">
                <a:solidFill>
                  <a:srgbClr val="141313"/>
                </a:solidFill>
              </a:rPr>
              <a:t>Value + Mask select values</a:t>
            </a:r>
          </a:p>
          <a:p>
            <a:pPr marL="800100" lvl="1" indent="-342900">
              <a:buChar char="•"/>
              <a:defRPr sz="1800">
                <a:solidFill>
                  <a:srgbClr val="000000"/>
                </a:solidFill>
              </a:defRPr>
            </a:pPr>
            <a:r>
              <a:rPr sz="2000">
                <a:solidFill>
                  <a:srgbClr val="141313"/>
                </a:solidFill>
              </a:rPr>
              <a:t>Tagged transition with optional mask field:</a:t>
            </a:r>
            <a:br>
              <a:rPr sz="2000">
                <a:solidFill>
                  <a:srgbClr val="141313"/>
                </a:solidFill>
              </a:rPr>
            </a:br>
            <a:r>
              <a:rPr>
                <a:solidFill>
                  <a:srgbClr val="141313"/>
                </a:solidFill>
                <a:latin typeface="Courier New"/>
                <a:ea typeface="Courier New"/>
                <a:cs typeface="Courier New"/>
                <a:sym typeface="Courier New"/>
              </a:rPr>
              <a:t>start -&gt; parse_ethernet [value=0xdead, mask=0xffff]</a:t>
            </a:r>
            <a:endParaRPr sz="2000">
              <a:solidFill>
                <a:srgbClr val="141313"/>
              </a:solidFill>
            </a:endParaRPr>
          </a:p>
          <a:p>
            <a:pPr lvl="0">
              <a:defRPr sz="1800">
                <a:solidFill>
                  <a:srgbClr val="000000"/>
                </a:solidFill>
              </a:defRPr>
            </a:pPr>
            <a:r>
              <a:rPr sz="2000">
                <a:solidFill>
                  <a:srgbClr val="141313"/>
                </a:solidFill>
              </a:rPr>
              <a:t>Variable control flow entry point</a:t>
            </a:r>
          </a:p>
          <a:p>
            <a:pPr marL="800100" lvl="1" indent="-342900">
              <a:buChar char="•"/>
              <a:defRPr sz="1800">
                <a:solidFill>
                  <a:srgbClr val="000000"/>
                </a:solidFill>
              </a:defRPr>
            </a:pPr>
            <a:r>
              <a:rPr sz="2000">
                <a:solidFill>
                  <a:srgbClr val="141313"/>
                </a:solidFill>
              </a:rPr>
              <a:t>Parser can 'jump' to any node in ingress/egress flow</a:t>
            </a:r>
          </a:p>
        </p:txBody>
      </p:sp>
      <p:sp>
        <p:nvSpPr>
          <p:cNvPr id="158" name="Shape 158"/>
          <p:cNvSpPr>
            <a:spLocks noGrp="1"/>
          </p:cNvSpPr>
          <p:nvPr>
            <p:ph type="title"/>
          </p:nvPr>
        </p:nvSpPr>
        <p:spPr>
          <a:prstGeom prst="rect">
            <a:avLst/>
          </a:prstGeom>
        </p:spPr>
        <p:txBody>
          <a:bodyPr/>
          <a:lstStyle/>
          <a:p>
            <a:pPr lvl="0">
              <a:defRPr sz="1800" b="0">
                <a:solidFill>
                  <a:srgbClr val="000000"/>
                </a:solidFill>
              </a:defRPr>
            </a:pPr>
            <a:r>
              <a:rPr sz="2400" b="1">
                <a:solidFill>
                  <a:srgbClr val="141313"/>
                </a:solidFill>
              </a:rPr>
              <a:t>IR Additions for Parsing</a:t>
            </a:r>
          </a:p>
        </p:txBody>
      </p:sp>
      <p:sp>
        <p:nvSpPr>
          <p:cNvPr id="159" name="Shape 159"/>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900">
                <a:solidFill>
                  <a:srgbClr val="141313"/>
                </a:solidFill>
              </a:rPr>
              <a:t>16</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18256302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p:cNvSpPr>
          <p:nvPr>
            <p:ph type="body" idx="1"/>
          </p:nvPr>
        </p:nvSpPr>
        <p:spPr>
          <a:prstGeom prst="rect">
            <a:avLst/>
          </a:prstGeom>
        </p:spPr>
        <p:txBody>
          <a:bodyPr lIns="0" tIns="0" rIns="0" bIns="0"/>
          <a:lstStyle/>
          <a:p>
            <a:pPr lvl="0">
              <a:defRPr sz="1800">
                <a:solidFill>
                  <a:srgbClr val="000000"/>
                </a:solidFill>
              </a:defRPr>
            </a:pPr>
            <a:r>
              <a:rPr sz="2000">
                <a:solidFill>
                  <a:srgbClr val="141313"/>
                </a:solidFill>
              </a:rPr>
              <a:t>Conditional transition based on field values/header valid</a:t>
            </a:r>
            <a:br>
              <a:rPr sz="2000">
                <a:solidFill>
                  <a:srgbClr val="141313"/>
                </a:solidFill>
              </a:rPr>
            </a:br>
            <a:r>
              <a:rPr>
                <a:solidFill>
                  <a:srgbClr val="141313"/>
                </a:solidFill>
                <a:latin typeface="Courier New"/>
                <a:ea typeface="Courier New"/>
                <a:cs typeface="Courier New"/>
                <a:sym typeface="Courier New"/>
              </a:rPr>
              <a:t>_condition_0:</a:t>
            </a:r>
            <a:br>
              <a:rPr>
                <a:solidFill>
                  <a:srgbClr val="141313"/>
                </a:solidFill>
                <a:latin typeface="Courier New"/>
                <a:ea typeface="Courier New"/>
                <a:cs typeface="Courier New"/>
                <a:sym typeface="Courier New"/>
              </a:rPr>
            </a:br>
            <a:r>
              <a:rPr>
                <a:solidFill>
                  <a:srgbClr val="141313"/>
                </a:solidFill>
                <a:latin typeface="Courier New"/>
                <a:ea typeface="Courier New"/>
                <a:cs typeface="Courier New"/>
                <a:sym typeface="Courier New"/>
              </a:rPr>
              <a:t>  type : conditional</a:t>
            </a:r>
            <a:br>
              <a:rPr>
                <a:solidFill>
                  <a:srgbClr val="141313"/>
                </a:solidFill>
                <a:latin typeface="Courier New"/>
                <a:ea typeface="Courier New"/>
                <a:cs typeface="Courier New"/>
                <a:sym typeface="Courier New"/>
              </a:rPr>
            </a:br>
            <a:r>
              <a:rPr>
                <a:solidFill>
                  <a:srgbClr val="141313"/>
                </a:solidFill>
                <a:latin typeface="Courier New"/>
                <a:ea typeface="Courier New"/>
                <a:cs typeface="Courier New"/>
                <a:sym typeface="Courier New"/>
              </a:rPr>
              <a:t>  format : pyexpr</a:t>
            </a:r>
            <a:br>
              <a:rPr>
                <a:solidFill>
                  <a:srgbClr val="141313"/>
                </a:solidFill>
                <a:latin typeface="Courier New"/>
                <a:ea typeface="Courier New"/>
                <a:cs typeface="Courier New"/>
                <a:sym typeface="Courier New"/>
              </a:rPr>
            </a:br>
            <a:r>
              <a:rPr>
                <a:solidFill>
                  <a:srgbClr val="141313"/>
                </a:solidFill>
                <a:latin typeface="Courier New"/>
                <a:ea typeface="Courier New"/>
                <a:cs typeface="Courier New"/>
                <a:sym typeface="Courier New"/>
              </a:rPr>
              <a:t>  condition : (ingress_metadata.ingress_bypass == 0x0) </a:t>
            </a:r>
            <a:endParaRPr sz="2000">
              <a:solidFill>
                <a:srgbClr val="141313"/>
              </a:solidFill>
            </a:endParaRPr>
          </a:p>
          <a:p>
            <a:pPr lvl="0">
              <a:defRPr sz="1800">
                <a:solidFill>
                  <a:srgbClr val="000000"/>
                </a:solidFill>
              </a:defRPr>
            </a:pPr>
            <a:r>
              <a:rPr sz="2000">
                <a:solidFill>
                  <a:srgbClr val="141313"/>
                </a:solidFill>
              </a:rPr>
              <a:t>In digraph</a:t>
            </a:r>
            <a:br>
              <a:rPr sz="2000">
                <a:solidFill>
                  <a:srgbClr val="141313"/>
                </a:solidFill>
              </a:rPr>
            </a:br>
            <a:r>
              <a:rPr>
                <a:solidFill>
                  <a:srgbClr val="141313"/>
                </a:solidFill>
                <a:latin typeface="Courier New"/>
                <a:ea typeface="Courier New"/>
                <a:cs typeface="Courier New"/>
                <a:sym typeface="Courier New"/>
              </a:rPr>
              <a:t>_condition_0 -&gt; exit_control_flow [condition = false]</a:t>
            </a:r>
          </a:p>
        </p:txBody>
      </p:sp>
      <p:sp>
        <p:nvSpPr>
          <p:cNvPr id="162" name="Shape 162"/>
          <p:cNvSpPr>
            <a:spLocks noGrp="1"/>
          </p:cNvSpPr>
          <p:nvPr>
            <p:ph type="title"/>
          </p:nvPr>
        </p:nvSpPr>
        <p:spPr>
          <a:prstGeom prst="rect">
            <a:avLst/>
          </a:prstGeom>
        </p:spPr>
        <p:txBody>
          <a:bodyPr lIns="0" tIns="0" rIns="0" bIns="0"/>
          <a:lstStyle/>
          <a:p>
            <a:pPr lvl="0">
              <a:defRPr sz="1800" b="0">
                <a:solidFill>
                  <a:srgbClr val="000000"/>
                </a:solidFill>
              </a:defRPr>
            </a:pPr>
            <a:r>
              <a:rPr sz="2400" b="1">
                <a:solidFill>
                  <a:srgbClr val="141313"/>
                </a:solidFill>
              </a:rPr>
              <a:t>IR Additions for Control Flow</a:t>
            </a:r>
          </a:p>
        </p:txBody>
      </p:sp>
      <p:sp>
        <p:nvSpPr>
          <p:cNvPr id="163" name="Shape 163"/>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17</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9965592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p:cNvSpPr>
          <p:nvPr>
            <p:ph type="body" idx="1"/>
          </p:nvPr>
        </p:nvSpPr>
        <p:spPr>
          <a:prstGeom prst="rect">
            <a:avLst/>
          </a:prstGeom>
        </p:spPr>
        <p:txBody>
          <a:bodyPr lIns="0" tIns="0" rIns="0" bIns="0">
            <a:normAutofit lnSpcReduction="10000"/>
          </a:bodyPr>
          <a:lstStyle/>
          <a:p>
            <a:pPr marL="274320" lvl="0" indent="-274320">
              <a:defRPr sz="1800">
                <a:solidFill>
                  <a:srgbClr val="000000"/>
                </a:solidFill>
              </a:defRPr>
            </a:pPr>
            <a:r>
              <a:rPr sz="1600">
                <a:solidFill>
                  <a:srgbClr val="141313"/>
                </a:solidFill>
              </a:rPr>
              <a:t>Instantiation:</a:t>
            </a:r>
            <a:br>
              <a:rPr sz="1600">
                <a:solidFill>
                  <a:srgbClr val="141313"/>
                </a:solidFill>
              </a:rPr>
            </a:br>
            <a:r>
              <a:rPr sz="1600">
                <a:solidFill>
                  <a:srgbClr val="141313"/>
                </a:solidFill>
                <a:latin typeface="Courier New"/>
                <a:ea typeface="Courier New"/>
                <a:cs typeface="Courier New"/>
                <a:sym typeface="Courier New"/>
              </a:rPr>
              <a:t>cntr_direct:</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type : register</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class : global</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table : tbl_testval_0</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instance_count : 4</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fields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value_bytes : 48</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value_packets : 32</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counts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bytes : value_bytes</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packets : value_packets</a:t>
            </a:r>
          </a:p>
          <a:p>
            <a:pPr marL="274320" lvl="0" indent="-274320">
              <a:defRPr sz="1800">
                <a:solidFill>
                  <a:srgbClr val="000000"/>
                </a:solidFill>
              </a:defRPr>
            </a:pPr>
            <a:r>
              <a:rPr sz="1600">
                <a:solidFill>
                  <a:srgbClr val="141313"/>
                </a:solidFill>
              </a:rPr>
              <a:t>Action:</a:t>
            </a:r>
            <a:br>
              <a:rPr sz="1600">
                <a:solidFill>
                  <a:srgbClr val="141313"/>
                </a:solidFill>
              </a:rPr>
            </a:br>
            <a:r>
              <a:rPr sz="1600">
                <a:solidFill>
                  <a:srgbClr val="141313"/>
                </a:solidFill>
                <a:latin typeface="Courier New"/>
                <a:ea typeface="Courier New"/>
                <a:cs typeface="Courier New"/>
                <a:sym typeface="Courier New"/>
              </a:rPr>
              <a:t>count(cntr_global.value_packets, 1);</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count_bytes(cntr_global.value_packets, 0);</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register_read(test_metadata.val32, cntr_global.value_packets)</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register_write(cntr_global.value_packets, 0)</a:t>
            </a:r>
            <a:endParaRPr sz="1600">
              <a:solidFill>
                <a:srgbClr val="141313"/>
              </a:solidFill>
            </a:endParaRPr>
          </a:p>
          <a:p>
            <a:pPr marL="274320" lvl="0" indent="-274320">
              <a:defRPr sz="1800">
                <a:solidFill>
                  <a:srgbClr val="000000"/>
                </a:solidFill>
              </a:defRPr>
            </a:pPr>
            <a:r>
              <a:rPr sz="1600">
                <a:solidFill>
                  <a:srgbClr val="141313"/>
                </a:solidFill>
              </a:rPr>
              <a:t>Notes:</a:t>
            </a:r>
          </a:p>
          <a:p>
            <a:pPr marL="731519" lvl="1" indent="-274319">
              <a:buChar char="•"/>
              <a:defRPr sz="1800">
                <a:solidFill>
                  <a:srgbClr val="000000"/>
                </a:solidFill>
              </a:defRPr>
            </a:pPr>
            <a:r>
              <a:rPr sz="1600">
                <a:solidFill>
                  <a:srgbClr val="141313"/>
                </a:solidFill>
              </a:rPr>
              <a:t>Registers and counters are declared in the same way</a:t>
            </a:r>
          </a:p>
          <a:p>
            <a:pPr marL="731519" lvl="1" indent="-274319">
              <a:buChar char="•"/>
              <a:defRPr sz="1800">
                <a:solidFill>
                  <a:srgbClr val="000000"/>
                </a:solidFill>
              </a:defRPr>
            </a:pPr>
            <a:r>
              <a:rPr sz="1600">
                <a:solidFill>
                  <a:srgbClr val="141313"/>
                </a:solidFill>
              </a:rPr>
              <a:t>Counters have the addition 'counts' property</a:t>
            </a:r>
          </a:p>
        </p:txBody>
      </p:sp>
      <p:sp>
        <p:nvSpPr>
          <p:cNvPr id="166" name="Shape 166"/>
          <p:cNvSpPr>
            <a:spLocks noGrp="1"/>
          </p:cNvSpPr>
          <p:nvPr>
            <p:ph type="title"/>
          </p:nvPr>
        </p:nvSpPr>
        <p:spPr>
          <a:prstGeom prst="rect">
            <a:avLst/>
          </a:prstGeom>
        </p:spPr>
        <p:txBody>
          <a:bodyPr lIns="0" tIns="0" rIns="0" bIns="0"/>
          <a:lstStyle/>
          <a:p>
            <a:pPr lvl="0">
              <a:defRPr sz="1800" b="0">
                <a:solidFill>
                  <a:srgbClr val="000000"/>
                </a:solidFill>
              </a:defRPr>
            </a:pPr>
            <a:r>
              <a:rPr sz="2400" b="1">
                <a:solidFill>
                  <a:srgbClr val="141313"/>
                </a:solidFill>
              </a:rPr>
              <a:t>IR Additions for Registers + Counters</a:t>
            </a:r>
          </a:p>
        </p:txBody>
      </p:sp>
      <p:sp>
        <p:nvSpPr>
          <p:cNvPr id="167" name="Shape 167"/>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18</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3728204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body" idx="1"/>
          </p:nvPr>
        </p:nvSpPr>
        <p:spPr>
          <a:prstGeom prst="rect">
            <a:avLst/>
          </a:prstGeom>
        </p:spPr>
        <p:txBody>
          <a:bodyPr lIns="0" tIns="0" rIns="0" bIns="0"/>
          <a:lstStyle/>
          <a:p>
            <a:pPr marL="274320" lvl="0" indent="-274320">
              <a:defRPr sz="1800">
                <a:solidFill>
                  <a:srgbClr val="000000"/>
                </a:solidFill>
              </a:defRPr>
            </a:pPr>
            <a:r>
              <a:rPr sz="1600">
                <a:solidFill>
                  <a:srgbClr val="141313"/>
                </a:solidFill>
              </a:rPr>
              <a:t>Instantiation:</a:t>
            </a:r>
            <a:br>
              <a:rPr sz="1600">
                <a:solidFill>
                  <a:srgbClr val="141313"/>
                </a:solidFill>
              </a:rPr>
            </a:br>
            <a:r>
              <a:rPr sz="1600">
                <a:solidFill>
                  <a:srgbClr val="141313"/>
                </a:solidFill>
                <a:latin typeface="Courier New"/>
                <a:ea typeface="Courier New"/>
                <a:cs typeface="Courier New"/>
                <a:sym typeface="Courier New"/>
              </a:rPr>
              <a:t>test_event_field_list:</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type : field_list</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fields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ethernet.dstAddr</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test_metadata.val0</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test_metadata.val1</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test_event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type : digest</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identifier : 1</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field_list : test_event_field_list</a:t>
            </a:r>
            <a:endParaRPr sz="1600">
              <a:solidFill>
                <a:srgbClr val="141313"/>
              </a:solidFill>
            </a:endParaRPr>
          </a:p>
          <a:p>
            <a:pPr marL="274320" lvl="0" indent="-274320">
              <a:defRPr sz="1800">
                <a:solidFill>
                  <a:srgbClr val="000000"/>
                </a:solidFill>
              </a:defRPr>
            </a:pPr>
            <a:r>
              <a:rPr sz="1600">
                <a:solidFill>
                  <a:srgbClr val="141313"/>
                </a:solidFill>
              </a:rPr>
              <a:t>Action:</a:t>
            </a:r>
            <a:br>
              <a:rPr sz="1600">
                <a:solidFill>
                  <a:srgbClr val="141313"/>
                </a:solidFill>
              </a:rPr>
            </a:br>
            <a:r>
              <a:rPr sz="1600">
                <a:solidFill>
                  <a:srgbClr val="141313"/>
                </a:solidFill>
                <a:latin typeface="Courier New"/>
                <a:ea typeface="Courier New"/>
                <a:cs typeface="Courier New"/>
                <a:sym typeface="Courier New"/>
              </a:rPr>
              <a:t>generate_digest(test_event);</a:t>
            </a:r>
          </a:p>
        </p:txBody>
      </p:sp>
      <p:sp>
        <p:nvSpPr>
          <p:cNvPr id="170" name="Shape 170"/>
          <p:cNvSpPr>
            <a:spLocks noGrp="1"/>
          </p:cNvSpPr>
          <p:nvPr>
            <p:ph type="title"/>
          </p:nvPr>
        </p:nvSpPr>
        <p:spPr>
          <a:prstGeom prst="rect">
            <a:avLst/>
          </a:prstGeom>
        </p:spPr>
        <p:txBody>
          <a:bodyPr lIns="0" tIns="0" rIns="0" bIns="0"/>
          <a:lstStyle/>
          <a:p>
            <a:pPr lvl="0">
              <a:defRPr sz="1800" b="0">
                <a:solidFill>
                  <a:srgbClr val="000000"/>
                </a:solidFill>
              </a:defRPr>
            </a:pPr>
            <a:r>
              <a:rPr sz="2400" b="1">
                <a:solidFill>
                  <a:srgbClr val="141313"/>
                </a:solidFill>
              </a:rPr>
              <a:t>IR Additions for Digests (Events)</a:t>
            </a:r>
          </a:p>
        </p:txBody>
      </p:sp>
      <p:sp>
        <p:nvSpPr>
          <p:cNvPr id="171" name="Shape 171"/>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19</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3529828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7086600" cy="609600"/>
          </a:xfrm>
        </p:spPr>
        <p:txBody>
          <a:bodyPr>
            <a:normAutofit fontScale="90000"/>
          </a:bodyPr>
          <a:lstStyle/>
          <a:p>
            <a:r>
              <a:rPr lang="en-US" sz="3100" dirty="0"/>
              <a:t>Open Source SDN Meeting Parameters</a:t>
            </a:r>
            <a:r>
              <a:rPr lang="en-US" dirty="0"/>
              <a:t/>
            </a:r>
            <a:br>
              <a:rPr lang="en-US" dirty="0"/>
            </a:br>
            <a:endParaRPr lang="en-US"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2</a:t>
            </a:fld>
            <a:endParaRPr lang="en-US" dirty="0"/>
          </a:p>
        </p:txBody>
      </p:sp>
      <p:sp>
        <p:nvSpPr>
          <p:cNvPr id="6" name="Content Placeholder 2"/>
          <p:cNvSpPr txBox="1">
            <a:spLocks/>
          </p:cNvSpPr>
          <p:nvPr/>
        </p:nvSpPr>
        <p:spPr>
          <a:xfrm>
            <a:off x="457647" y="1904999"/>
            <a:ext cx="8228707" cy="422076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spcAft>
                <a:spcPts val="0"/>
              </a:spcAft>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smtClean="0">
                <a:solidFill>
                  <a:srgbClr val="141313"/>
                </a:solidFill>
              </a:rPr>
              <a:t>This is a reminder that all Open Source SDN meetings (sponsored by Open Networking Foundation) and activities are subject to strict compliance with the Open Networking Foundation's Antitrust Guidelines. Each individual participant and attendee at this meeting is responsible for knowing the contents of the Antitrust Guidelines, and for complying with the Antitrust Guidelines. Copies of the Antitrust Guidelines are available at: </a:t>
            </a:r>
            <a:r>
              <a:rPr lang="en-US" sz="1600" dirty="0" smtClean="0">
                <a:solidFill>
                  <a:srgbClr val="141313"/>
                </a:solidFill>
                <a:hlinkClick r:id="rId3"/>
              </a:rPr>
              <a:t>https://www.opennetworking.org/about/onf-operating-documents</a:t>
            </a:r>
            <a:r>
              <a:rPr lang="en-US" sz="1600" dirty="0" smtClean="0">
                <a:solidFill>
                  <a:srgbClr val="141313"/>
                </a:solidFill>
              </a:rPr>
              <a:t>. </a:t>
            </a:r>
          </a:p>
          <a:p>
            <a:r>
              <a:rPr lang="en-US" sz="1600" dirty="0" smtClean="0">
                <a:solidFill>
                  <a:srgbClr val="141313"/>
                </a:solidFill>
              </a:rPr>
              <a:t>There are no specific IP agreements that guide these meetings. All communications should be construed as completely open and not subject to any pre-existing licensing or intellectual property regime from any organization, including those of Open Networking Foundation. All software that will be developed in these engagements will be licensed by a license that is in all respects an Apache 2.0 software license.</a:t>
            </a:r>
            <a:endParaRPr lang="en-US" sz="1600" dirty="0">
              <a:solidFill>
                <a:srgbClr val="141313"/>
              </a:solidFill>
            </a:endParaRPr>
          </a:p>
        </p:txBody>
      </p:sp>
    </p:spTree>
    <p:extLst>
      <p:ext uri="{BB962C8B-B14F-4D97-AF65-F5344CB8AC3E}">
        <p14:creationId xmlns:p14="http://schemas.microsoft.com/office/powerpoint/2010/main" val="33199862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p:cNvSpPr>
          <p:nvPr>
            <p:ph type="body" idx="1"/>
          </p:nvPr>
        </p:nvSpPr>
        <p:spPr>
          <a:prstGeom prst="rect">
            <a:avLst/>
          </a:prstGeom>
        </p:spPr>
        <p:txBody>
          <a:bodyPr lIns="0" tIns="0" rIns="0" bIns="0"/>
          <a:lstStyle/>
          <a:p>
            <a:pPr marL="274320" lvl="0" indent="-274320">
              <a:defRPr sz="1800">
                <a:solidFill>
                  <a:srgbClr val="000000"/>
                </a:solidFill>
              </a:defRPr>
            </a:pPr>
            <a:r>
              <a:rPr sz="1600">
                <a:solidFill>
                  <a:srgbClr val="141313"/>
                </a:solidFill>
              </a:rPr>
              <a:t>Instantiation:</a:t>
            </a:r>
            <a:br>
              <a:rPr sz="1600">
                <a:solidFill>
                  <a:srgbClr val="141313"/>
                </a:solidFill>
              </a:rPr>
            </a:br>
            <a:r>
              <a:rPr sz="1600">
                <a:solidFill>
                  <a:srgbClr val="141313"/>
                </a:solidFill>
                <a:latin typeface="Courier New"/>
                <a:ea typeface="Courier New"/>
                <a:cs typeface="Courier New"/>
                <a:sym typeface="Courier New"/>
              </a:rPr>
              <a:t>vlan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type : header</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max_depth : 5</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fields :</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pcp : 3</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cfi : 1</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vid : 12</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        - etherType : 16</a:t>
            </a:r>
          </a:p>
          <a:p>
            <a:pPr marL="274320" lvl="0" indent="-274320">
              <a:defRPr sz="1800">
                <a:solidFill>
                  <a:srgbClr val="000000"/>
                </a:solidFill>
              </a:defRPr>
            </a:pPr>
            <a:r>
              <a:rPr sz="1600">
                <a:solidFill>
                  <a:srgbClr val="141313"/>
                </a:solidFill>
              </a:rPr>
              <a:t>Action:</a:t>
            </a:r>
            <a:br>
              <a:rPr sz="1600">
                <a:solidFill>
                  <a:srgbClr val="141313"/>
                </a:solidFill>
              </a:rPr>
            </a:br>
            <a:r>
              <a:rPr sz="1600">
                <a:solidFill>
                  <a:srgbClr val="141313"/>
                </a:solidFill>
                <a:latin typeface="Courier New"/>
                <a:ea typeface="Courier New"/>
                <a:cs typeface="Courier New"/>
                <a:sym typeface="Courier New"/>
              </a:rPr>
              <a:t>remove_header(vlan[1]);</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pop(vlan, 2);</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remove_header(vlan[last]);</a:t>
            </a:r>
          </a:p>
          <a:p>
            <a:pPr marL="274320" lvl="0" indent="-274320">
              <a:defRPr sz="1800">
                <a:solidFill>
                  <a:srgbClr val="000000"/>
                </a:solidFill>
              </a:defRPr>
            </a:pPr>
            <a:r>
              <a:rPr sz="1600">
                <a:solidFill>
                  <a:srgbClr val="141313"/>
                </a:solidFill>
              </a:rPr>
              <a:t>Control flow:</a:t>
            </a:r>
            <a:br>
              <a:rPr sz="1600">
                <a:solidFill>
                  <a:srgbClr val="141313"/>
                </a:solidFill>
              </a:rPr>
            </a:br>
            <a:r>
              <a:rPr sz="1600">
                <a:solidFill>
                  <a:srgbClr val="141313"/>
                </a:solidFill>
                <a:latin typeface="Courier New"/>
                <a:ea typeface="Courier New"/>
                <a:cs typeface="Courier New"/>
                <a:sym typeface="Courier New"/>
              </a:rPr>
              <a:t>valid(vlan[0])</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vlan[1].vid</a:t>
            </a:r>
            <a:br>
              <a:rPr sz="1600">
                <a:solidFill>
                  <a:srgbClr val="141313"/>
                </a:solidFill>
                <a:latin typeface="Courier New"/>
                <a:ea typeface="Courier New"/>
                <a:cs typeface="Courier New"/>
                <a:sym typeface="Courier New"/>
              </a:rPr>
            </a:br>
            <a:r>
              <a:rPr sz="1600">
                <a:solidFill>
                  <a:srgbClr val="141313"/>
                </a:solidFill>
                <a:latin typeface="Courier New"/>
                <a:ea typeface="Courier New"/>
                <a:cs typeface="Courier New"/>
                <a:sym typeface="Courier New"/>
              </a:rPr>
              <a:t>vlan[last].vid</a:t>
            </a:r>
          </a:p>
        </p:txBody>
      </p:sp>
      <p:sp>
        <p:nvSpPr>
          <p:cNvPr id="174" name="Shape 174"/>
          <p:cNvSpPr>
            <a:spLocks noGrp="1"/>
          </p:cNvSpPr>
          <p:nvPr>
            <p:ph type="title"/>
          </p:nvPr>
        </p:nvSpPr>
        <p:spPr>
          <a:prstGeom prst="rect">
            <a:avLst/>
          </a:prstGeom>
        </p:spPr>
        <p:txBody>
          <a:bodyPr lIns="0" tIns="0" rIns="0" bIns="0"/>
          <a:lstStyle/>
          <a:p>
            <a:pPr lvl="0">
              <a:defRPr sz="1800" b="0">
                <a:solidFill>
                  <a:srgbClr val="000000"/>
                </a:solidFill>
              </a:defRPr>
            </a:pPr>
            <a:r>
              <a:rPr sz="2400" b="1">
                <a:solidFill>
                  <a:srgbClr val="141313"/>
                </a:solidFill>
              </a:rPr>
              <a:t>IR Additions for Header Stacks</a:t>
            </a:r>
          </a:p>
        </p:txBody>
      </p:sp>
      <p:sp>
        <p:nvSpPr>
          <p:cNvPr id="175" name="Shape 175"/>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20</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2147884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body" idx="1"/>
          </p:nvPr>
        </p:nvSpPr>
        <p:spPr>
          <a:prstGeom prst="rect">
            <a:avLst/>
          </a:prstGeom>
        </p:spPr>
        <p:txBody>
          <a:bodyPr lIns="0" tIns="0" rIns="0" bIns="0"/>
          <a:lstStyle/>
          <a:p>
            <a:pPr lvl="0">
              <a:defRPr sz="1800">
                <a:solidFill>
                  <a:srgbClr val="000000"/>
                </a:solidFill>
              </a:defRPr>
            </a:pPr>
            <a:r>
              <a:rPr sz="2000">
                <a:solidFill>
                  <a:srgbClr val="141313"/>
                </a:solidFill>
              </a:rPr>
              <a:t>Source info section: date, revision strings, source files, output file name...</a:t>
            </a:r>
            <a:br>
              <a:rPr sz="2000">
                <a:solidFill>
                  <a:srgbClr val="141313"/>
                </a:solidFill>
              </a:rPr>
            </a:br>
            <a:r>
              <a:rPr sz="2000">
                <a:solidFill>
                  <a:srgbClr val="141313"/>
                </a:solidFill>
                <a:latin typeface="Courier New"/>
                <a:ea typeface="Courier New"/>
                <a:cs typeface="Courier New"/>
                <a:sym typeface="Courier New"/>
              </a:rPr>
              <a:t>source_info :</a:t>
            </a:r>
            <a:br>
              <a:rPr sz="2000">
                <a:solidFill>
                  <a:srgbClr val="141313"/>
                </a:solidFill>
                <a:latin typeface="Courier New"/>
                <a:ea typeface="Courier New"/>
                <a:cs typeface="Courier New"/>
                <a:sym typeface="Courier New"/>
              </a:rPr>
            </a:br>
            <a:r>
              <a:rPr sz="2000">
                <a:solidFill>
                  <a:srgbClr val="141313"/>
                </a:solidFill>
                <a:latin typeface="Courier New"/>
                <a:ea typeface="Courier New"/>
                <a:cs typeface="Courier New"/>
                <a:sym typeface="Courier New"/>
              </a:rPr>
              <a:t>  type : source_info</a:t>
            </a:r>
            <a:br>
              <a:rPr sz="2000">
                <a:solidFill>
                  <a:srgbClr val="141313"/>
                </a:solidFill>
                <a:latin typeface="Courier New"/>
                <a:ea typeface="Courier New"/>
                <a:cs typeface="Courier New"/>
                <a:sym typeface="Courier New"/>
              </a:rPr>
            </a:br>
            <a:r>
              <a:rPr sz="2000">
                <a:solidFill>
                  <a:srgbClr val="141313"/>
                </a:solidFill>
                <a:latin typeface="Courier New"/>
                <a:ea typeface="Courier New"/>
                <a:cs typeface="Courier New"/>
                <a:sym typeface="Courier New"/>
              </a:rPr>
              <a:t>  date : 2015-06-30 09:03:35</a:t>
            </a:r>
            <a:br>
              <a:rPr sz="2000">
                <a:solidFill>
                  <a:srgbClr val="141313"/>
                </a:solidFill>
                <a:latin typeface="Courier New"/>
                <a:ea typeface="Courier New"/>
                <a:cs typeface="Courier New"/>
                <a:sym typeface="Courier New"/>
              </a:rPr>
            </a:br>
            <a:r>
              <a:rPr sz="2000">
                <a:solidFill>
                  <a:srgbClr val="141313"/>
                </a:solidFill>
                <a:latin typeface="Courier New"/>
                <a:ea typeface="Courier New"/>
                <a:cs typeface="Courier New"/>
                <a:sym typeface="Courier New"/>
              </a:rPr>
              <a:t>  source_files : ...</a:t>
            </a:r>
            <a:endParaRPr sz="2000">
              <a:solidFill>
                <a:srgbClr val="141313"/>
              </a:solidFill>
            </a:endParaRPr>
          </a:p>
          <a:p>
            <a:pPr lvl="0">
              <a:defRPr sz="1800">
                <a:solidFill>
                  <a:srgbClr val="000000"/>
                </a:solidFill>
              </a:defRPr>
            </a:pPr>
            <a:r>
              <a:rPr sz="2000">
                <a:solidFill>
                  <a:srgbClr val="141313"/>
                </a:solidFill>
              </a:rPr>
              <a:t>Source filename and line number per object</a:t>
            </a:r>
          </a:p>
          <a:p>
            <a:pPr marL="800100" lvl="1" indent="-342900">
              <a:buChar char="•"/>
              <a:defRPr sz="1800">
                <a:solidFill>
                  <a:srgbClr val="000000"/>
                </a:solidFill>
              </a:defRPr>
            </a:pPr>
            <a:r>
              <a:rPr sz="2000">
                <a:solidFill>
                  <a:srgbClr val="141313"/>
                </a:solidFill>
              </a:rPr>
              <a:t>Allows mapping AIR-IRI output to original P4 source</a:t>
            </a:r>
          </a:p>
        </p:txBody>
      </p:sp>
      <p:sp>
        <p:nvSpPr>
          <p:cNvPr id="178" name="Shape 178"/>
          <p:cNvSpPr>
            <a:spLocks noGrp="1"/>
          </p:cNvSpPr>
          <p:nvPr>
            <p:ph type="title"/>
          </p:nvPr>
        </p:nvSpPr>
        <p:spPr>
          <a:xfrm>
            <a:off x="457200" y="304800"/>
            <a:ext cx="6427391" cy="838200"/>
          </a:xfrm>
          <a:prstGeom prst="rect">
            <a:avLst/>
          </a:prstGeom>
        </p:spPr>
        <p:txBody>
          <a:bodyPr lIns="0" tIns="0" rIns="0" bIns="0"/>
          <a:lstStyle/>
          <a:p>
            <a:pPr lvl="0">
              <a:defRPr sz="1800" b="0">
                <a:solidFill>
                  <a:srgbClr val="000000"/>
                </a:solidFill>
              </a:defRPr>
            </a:pPr>
            <a:r>
              <a:rPr sz="2400" b="1">
                <a:solidFill>
                  <a:srgbClr val="141313"/>
                </a:solidFill>
              </a:rPr>
              <a:t>IR Additions for Development Environment</a:t>
            </a:r>
          </a:p>
        </p:txBody>
      </p:sp>
      <p:sp>
        <p:nvSpPr>
          <p:cNvPr id="179" name="Shape 179"/>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21</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28417200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304800" y="2514600"/>
            <a:ext cx="8352426"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nSpc>
                <a:spcPct val="140000"/>
              </a:lnSpc>
            </a:pPr>
            <a:r>
              <a:rPr lang="en-US" sz="2800" b="1" dirty="0">
                <a:solidFill>
                  <a:srgbClr val="FFFFFF"/>
                </a:solidFill>
                <a:cs typeface="Arial"/>
                <a:sym typeface="Helvetica" charset="0"/>
              </a:rPr>
              <a:t>The Case for an Intermediate Representation for </a:t>
            </a:r>
          </a:p>
          <a:p>
            <a:pPr>
              <a:lnSpc>
                <a:spcPct val="140000"/>
              </a:lnSpc>
            </a:pPr>
            <a:r>
              <a:rPr lang="en-US" sz="2800" b="1" dirty="0">
                <a:solidFill>
                  <a:srgbClr val="FFFFFF"/>
                </a:solidFill>
                <a:cs typeface="Arial"/>
                <a:sym typeface="Helvetica" charset="0"/>
              </a:rPr>
              <a:t>Programmable Data Planes </a:t>
            </a:r>
            <a:r>
              <a:rPr lang="en-US" sz="3600" b="1" dirty="0">
                <a:solidFill>
                  <a:srgbClr val="FFFFFF"/>
                </a:solidFill>
                <a:cs typeface="Arial"/>
                <a:sym typeface="Helvetica" charset="0"/>
              </a:rPr>
              <a:t/>
            </a:r>
            <a:br>
              <a:rPr lang="en-US" sz="3600" b="1" dirty="0">
                <a:solidFill>
                  <a:srgbClr val="FFFFFF"/>
                </a:solidFill>
                <a:cs typeface="Arial"/>
                <a:sym typeface="Helvetica" charset="0"/>
              </a:rPr>
            </a:br>
            <a:endParaRPr lang="en-US" sz="2812" dirty="0" smtClean="0">
              <a:solidFill>
                <a:srgbClr val="FFFFFF"/>
              </a:solidFill>
              <a:latin typeface="Arial"/>
              <a:cs typeface="Arial"/>
              <a:sym typeface="Helvetica" charset="0"/>
            </a:endParaRPr>
          </a:p>
          <a:p>
            <a:pPr algn="l">
              <a:lnSpc>
                <a:spcPct val="140000"/>
              </a:lnSpc>
            </a:pPr>
            <a:r>
              <a:rPr lang="en-US" sz="2400" dirty="0" smtClean="0">
                <a:solidFill>
                  <a:srgbClr val="FFFFFF"/>
                </a:solidFill>
                <a:latin typeface="Arial"/>
                <a:cs typeface="Arial"/>
                <a:sym typeface="Helvetica" charset="0"/>
              </a:rPr>
              <a:t>Muhammad Shahbaz / Princeton</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2" name="Slide Number Placeholder 1"/>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22</a:t>
            </a:fld>
            <a:endParaRPr lang="en-US">
              <a:solidFill>
                <a:srgbClr val="000000"/>
              </a:solidFill>
            </a:endParaRPr>
          </a:p>
        </p:txBody>
      </p:sp>
    </p:spTree>
    <p:extLst>
      <p:ext uri="{BB962C8B-B14F-4D97-AF65-F5344CB8AC3E}">
        <p14:creationId xmlns:p14="http://schemas.microsoft.com/office/powerpoint/2010/main" val="21725911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Shape 37"/>
          <p:cNvSpPr/>
          <p:nvPr/>
        </p:nvSpPr>
        <p:spPr>
          <a:xfrm>
            <a:off x="1526337" y="2727956"/>
            <a:ext cx="5977200" cy="1757700"/>
          </a:xfrm>
          <a:prstGeom prst="rect">
            <a:avLst/>
          </a:prstGeom>
          <a:solidFill>
            <a:srgbClr val="CCCCCC"/>
          </a:solidFill>
          <a:ln w="19050" cap="flat" cmpd="sng">
            <a:solidFill>
              <a:srgbClr val="666666"/>
            </a:solidFill>
            <a:prstDash val="solid"/>
            <a:round/>
            <a:headEnd type="none" w="med" len="med"/>
            <a:tailEnd type="none" w="med" len="med"/>
          </a:ln>
        </p:spPr>
        <p:txBody>
          <a:bodyPr lIns="91425" tIns="91425" rIns="91425" bIns="91425" anchor="ctr" anchorCtr="0">
            <a:noAutofit/>
          </a:bodyPr>
          <a:lstStyle/>
          <a:p>
            <a:pPr algn="ctr"/>
            <a:r>
              <a:rPr lang="en">
                <a:latin typeface="Calibri"/>
                <a:ea typeface="Calibri"/>
                <a:cs typeface="Calibri"/>
                <a:sym typeface="Calibri"/>
              </a:rPr>
              <a:t>Data Plane</a:t>
            </a:r>
          </a:p>
        </p:txBody>
      </p:sp>
      <p:sp>
        <p:nvSpPr>
          <p:cNvPr id="38" name="Shape 38"/>
          <p:cNvSpPr/>
          <p:nvPr/>
        </p:nvSpPr>
        <p:spPr>
          <a:xfrm>
            <a:off x="2132650" y="3004931"/>
            <a:ext cx="4860900" cy="1117500"/>
          </a:xfrm>
          <a:prstGeom prst="rect">
            <a:avLst/>
          </a:prstGeom>
          <a:solidFill>
            <a:srgbClr val="EFEFEF"/>
          </a:solidFill>
          <a:ln w="19050" cap="flat" cmpd="sng">
            <a:solidFill>
              <a:srgbClr val="EFEFEF"/>
            </a:solidFill>
            <a:prstDash val="solid"/>
            <a:round/>
            <a:headEnd type="none" w="med" len="med"/>
            <a:tailEnd type="none" w="med" len="med"/>
          </a:ln>
        </p:spPr>
        <p:txBody>
          <a:bodyPr lIns="91425" tIns="91425" rIns="91425" bIns="91425" anchor="ctr" anchorCtr="0">
            <a:noAutofit/>
          </a:bodyPr>
          <a:lstStyle/>
          <a:p>
            <a:endParaRPr/>
          </a:p>
        </p:txBody>
      </p:sp>
      <p:sp>
        <p:nvSpPr>
          <p:cNvPr id="39" name="Shape 39"/>
          <p:cNvSpPr txBox="1">
            <a:spLocks noGrp="1"/>
          </p:cNvSpPr>
          <p:nvPr>
            <p:ph type="title"/>
          </p:nvPr>
        </p:nvSpPr>
        <p:spPr>
          <a:xfrm>
            <a:off x="457200" y="2286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Need for a Programmable Data Plane</a:t>
            </a:r>
          </a:p>
        </p:txBody>
      </p:sp>
      <p:sp>
        <p:nvSpPr>
          <p:cNvPr id="40" name="Shape 40"/>
          <p:cNvSpPr/>
          <p:nvPr/>
        </p:nvSpPr>
        <p:spPr>
          <a:xfrm>
            <a:off x="1230387" y="29313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1" name="Shape 41"/>
          <p:cNvSpPr/>
          <p:nvPr/>
        </p:nvSpPr>
        <p:spPr>
          <a:xfrm>
            <a:off x="1230387" y="33123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2" name="Shape 42"/>
          <p:cNvSpPr/>
          <p:nvPr/>
        </p:nvSpPr>
        <p:spPr>
          <a:xfrm>
            <a:off x="1230387" y="36933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3" name="Shape 43"/>
          <p:cNvSpPr/>
          <p:nvPr/>
        </p:nvSpPr>
        <p:spPr>
          <a:xfrm>
            <a:off x="1230387" y="40743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4" name="Shape 44"/>
          <p:cNvSpPr/>
          <p:nvPr/>
        </p:nvSpPr>
        <p:spPr>
          <a:xfrm>
            <a:off x="7276994" y="29466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100">
              <a:latin typeface="Calibri"/>
              <a:ea typeface="Calibri"/>
              <a:cs typeface="Calibri"/>
              <a:sym typeface="Calibri"/>
            </a:endParaRPr>
          </a:p>
        </p:txBody>
      </p:sp>
      <p:sp>
        <p:nvSpPr>
          <p:cNvPr id="45" name="Shape 45"/>
          <p:cNvSpPr/>
          <p:nvPr/>
        </p:nvSpPr>
        <p:spPr>
          <a:xfrm>
            <a:off x="7276994" y="33276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6" name="Shape 46"/>
          <p:cNvSpPr/>
          <p:nvPr/>
        </p:nvSpPr>
        <p:spPr>
          <a:xfrm>
            <a:off x="7276994" y="37086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7" name="Shape 47"/>
          <p:cNvSpPr/>
          <p:nvPr/>
        </p:nvSpPr>
        <p:spPr>
          <a:xfrm>
            <a:off x="7276994" y="4089631"/>
            <a:ext cx="549300" cy="23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8" name="Shape 48"/>
          <p:cNvSpPr txBox="1"/>
          <p:nvPr/>
        </p:nvSpPr>
        <p:spPr>
          <a:xfrm>
            <a:off x="2255701" y="1971861"/>
            <a:ext cx="4632599" cy="442200"/>
          </a:xfrm>
          <a:prstGeom prst="rect">
            <a:avLst/>
          </a:prstGeom>
          <a:noFill/>
          <a:ln>
            <a:noFill/>
          </a:ln>
        </p:spPr>
        <p:txBody>
          <a:bodyPr lIns="91425" tIns="91425" rIns="91425" bIns="91425" anchor="t" anchorCtr="0">
            <a:noAutofit/>
          </a:bodyPr>
          <a:lstStyle/>
          <a:p>
            <a:r>
              <a:rPr lang="en" b="1" dirty="0">
                <a:solidFill>
                  <a:srgbClr val="CC4125"/>
                </a:solidFill>
                <a:latin typeface="Calibri"/>
                <a:ea typeface="Calibri"/>
                <a:cs typeface="Calibri"/>
                <a:sym typeface="Calibri"/>
              </a:rPr>
              <a:t>Protocol Independence</a:t>
            </a:r>
            <a:r>
              <a:rPr lang="en" dirty="0">
                <a:solidFill>
                  <a:srgbClr val="CC4125"/>
                </a:solidFill>
                <a:latin typeface="Calibri"/>
                <a:ea typeface="Calibri"/>
                <a:cs typeface="Calibri"/>
                <a:sym typeface="Calibri"/>
              </a:rPr>
              <a:t> </a:t>
            </a:r>
            <a:r>
              <a:rPr lang="en" i="1" dirty="0">
                <a:solidFill>
                  <a:srgbClr val="CC4125"/>
                </a:solidFill>
                <a:latin typeface="Calibri"/>
                <a:ea typeface="Calibri"/>
                <a:cs typeface="Calibri"/>
                <a:sym typeface="Calibri"/>
              </a:rPr>
              <a:t>(e.g., GRE, VXLAN, BFD)</a:t>
            </a:r>
          </a:p>
        </p:txBody>
      </p:sp>
      <p:sp>
        <p:nvSpPr>
          <p:cNvPr id="49" name="Shape 49"/>
          <p:cNvSpPr txBox="1"/>
          <p:nvPr/>
        </p:nvSpPr>
        <p:spPr>
          <a:xfrm>
            <a:off x="1048499" y="4644472"/>
            <a:ext cx="7216954" cy="783899"/>
          </a:xfrm>
          <a:prstGeom prst="rect">
            <a:avLst/>
          </a:prstGeom>
          <a:noFill/>
          <a:ln>
            <a:noFill/>
          </a:ln>
        </p:spPr>
        <p:txBody>
          <a:bodyPr lIns="91425" tIns="91425" rIns="91425" bIns="91425" anchor="t" anchorCtr="0">
            <a:noAutofit/>
          </a:bodyPr>
          <a:lstStyle/>
          <a:p>
            <a:r>
              <a:rPr lang="en" b="1" dirty="0">
                <a:latin typeface="Calibri"/>
                <a:ea typeface="Calibri"/>
                <a:cs typeface="Calibri"/>
                <a:sym typeface="Calibri"/>
              </a:rPr>
              <a:t>To enable this, data plane needs to be able to … </a:t>
            </a:r>
          </a:p>
          <a:p>
            <a:r>
              <a:rPr lang="en" dirty="0">
                <a:latin typeface="Calibri"/>
                <a:ea typeface="Calibri"/>
                <a:cs typeface="Calibri"/>
                <a:sym typeface="Calibri"/>
              </a:rPr>
              <a:t>   1) Operate on arbitrary packet locations</a:t>
            </a:r>
          </a:p>
          <a:p>
            <a:r>
              <a:rPr lang="en" dirty="0">
                <a:latin typeface="Calibri"/>
                <a:ea typeface="Calibri"/>
                <a:cs typeface="Calibri"/>
                <a:sym typeface="Calibri"/>
              </a:rPr>
              <a:t>   2) Accept packet processing operations using high-level policies </a:t>
            </a:r>
            <a:endParaRPr lang="en-US" dirty="0">
              <a:latin typeface="Calibri"/>
              <a:ea typeface="Calibri"/>
              <a:cs typeface="Calibri"/>
              <a:sym typeface="Calibri"/>
            </a:endParaRPr>
          </a:p>
          <a:p>
            <a:r>
              <a:rPr lang="en-US" dirty="0">
                <a:latin typeface="Calibri"/>
                <a:ea typeface="Calibri"/>
                <a:cs typeface="Calibri"/>
                <a:sym typeface="Calibri"/>
              </a:rPr>
              <a:t>       </a:t>
            </a:r>
            <a:r>
              <a:rPr lang="en" dirty="0">
                <a:latin typeface="Calibri"/>
                <a:ea typeface="Calibri"/>
                <a:cs typeface="Calibri"/>
                <a:sym typeface="Calibri"/>
              </a:rPr>
              <a:t>(or language)</a:t>
            </a:r>
          </a:p>
        </p:txBody>
      </p:sp>
      <p:sp>
        <p:nvSpPr>
          <p:cNvPr id="50" name="Shape 50"/>
          <p:cNvSpPr/>
          <p:nvPr/>
        </p:nvSpPr>
        <p:spPr>
          <a:xfrm>
            <a:off x="7503551" y="4851631"/>
            <a:ext cx="638399" cy="383400"/>
          </a:xfrm>
          <a:prstGeom prst="foldedCorner">
            <a:avLst>
              <a:gd name="adj" fmla="val 25136"/>
            </a:avLst>
          </a:prstGeom>
          <a:solidFill>
            <a:srgbClr val="EFEFE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a:latin typeface="Calibri"/>
              <a:ea typeface="Calibri"/>
              <a:cs typeface="Calibri"/>
              <a:sym typeface="Calibri"/>
            </a:endParaRPr>
          </a:p>
        </p:txBody>
      </p:sp>
      <p:pic>
        <p:nvPicPr>
          <p:cNvPr id="51" name="Shape 51"/>
          <p:cNvPicPr preferRelativeResize="0"/>
          <p:nvPr/>
        </p:nvPicPr>
        <p:blipFill>
          <a:blip r:embed="rId3">
            <a:alphaModFix/>
          </a:blip>
          <a:stretch>
            <a:fillRect/>
          </a:stretch>
        </p:blipFill>
        <p:spPr>
          <a:xfrm>
            <a:off x="6513701" y="4274157"/>
            <a:ext cx="383549" cy="383549"/>
          </a:xfrm>
          <a:prstGeom prst="rect">
            <a:avLst/>
          </a:prstGeom>
          <a:noFill/>
          <a:ln>
            <a:noFill/>
          </a:ln>
        </p:spPr>
      </p:pic>
      <p:pic>
        <p:nvPicPr>
          <p:cNvPr id="52" name="Shape 52"/>
          <p:cNvPicPr preferRelativeResize="0"/>
          <p:nvPr/>
        </p:nvPicPr>
        <p:blipFill>
          <a:blip r:embed="rId3">
            <a:alphaModFix/>
          </a:blip>
          <a:stretch>
            <a:fillRect/>
          </a:stretch>
        </p:blipFill>
        <p:spPr>
          <a:xfrm>
            <a:off x="6918651" y="4274157"/>
            <a:ext cx="308699" cy="308699"/>
          </a:xfrm>
          <a:prstGeom prst="rect">
            <a:avLst/>
          </a:prstGeom>
          <a:noFill/>
          <a:ln>
            <a:noFill/>
          </a:ln>
        </p:spPr>
      </p:pic>
      <p:pic>
        <p:nvPicPr>
          <p:cNvPr id="53" name="Shape 53"/>
          <p:cNvPicPr preferRelativeResize="0"/>
          <p:nvPr/>
        </p:nvPicPr>
        <p:blipFill>
          <a:blip r:embed="rId3">
            <a:alphaModFix/>
          </a:blip>
          <a:stretch>
            <a:fillRect/>
          </a:stretch>
        </p:blipFill>
        <p:spPr>
          <a:xfrm>
            <a:off x="6758101" y="4074332"/>
            <a:ext cx="235499" cy="235499"/>
          </a:xfrm>
          <a:prstGeom prst="rect">
            <a:avLst/>
          </a:prstGeom>
          <a:noFill/>
          <a:ln>
            <a:noFill/>
          </a:ln>
        </p:spPr>
      </p:pic>
      <p:sp>
        <p:nvSpPr>
          <p:cNvPr id="54" name="Shape 54"/>
          <p:cNvSpPr/>
          <p:nvPr/>
        </p:nvSpPr>
        <p:spPr>
          <a:xfrm>
            <a:off x="3143199" y="3084506"/>
            <a:ext cx="949500" cy="956200"/>
          </a:xfrm>
          <a:prstGeom prst="flowChartDecision">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200">
              <a:latin typeface="Calibri"/>
              <a:ea typeface="Calibri"/>
              <a:cs typeface="Calibri"/>
              <a:sym typeface="Calibri"/>
            </a:endParaRPr>
          </a:p>
        </p:txBody>
      </p:sp>
      <p:sp>
        <p:nvSpPr>
          <p:cNvPr id="55" name="Shape 55"/>
          <p:cNvSpPr/>
          <p:nvPr/>
        </p:nvSpPr>
        <p:spPr>
          <a:xfrm>
            <a:off x="2285075" y="3273732"/>
            <a:ext cx="727500" cy="577725"/>
          </a:xfrm>
          <a:prstGeom prst="flowChartProcess">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200">
              <a:latin typeface="Calibri"/>
              <a:ea typeface="Calibri"/>
              <a:cs typeface="Calibri"/>
              <a:sym typeface="Calibri"/>
            </a:endParaRPr>
          </a:p>
        </p:txBody>
      </p:sp>
      <p:sp>
        <p:nvSpPr>
          <p:cNvPr id="56" name="Shape 56"/>
          <p:cNvSpPr txBox="1"/>
          <p:nvPr/>
        </p:nvSpPr>
        <p:spPr>
          <a:xfrm>
            <a:off x="3207837" y="3349882"/>
            <a:ext cx="820200" cy="577799"/>
          </a:xfrm>
          <a:prstGeom prst="rect">
            <a:avLst/>
          </a:prstGeom>
          <a:noFill/>
          <a:ln>
            <a:noFill/>
          </a:ln>
        </p:spPr>
        <p:txBody>
          <a:bodyPr lIns="91425" tIns="91425" rIns="91425" bIns="91425" anchor="ctr" anchorCtr="0">
            <a:noAutofit/>
          </a:bodyPr>
          <a:lstStyle/>
          <a:p>
            <a:pPr algn="ctr"/>
            <a:r>
              <a:rPr lang="en" sz="1000">
                <a:solidFill>
                  <a:schemeClr val="dk1"/>
                </a:solidFill>
                <a:latin typeface="Calibri"/>
                <a:ea typeface="Calibri"/>
                <a:cs typeface="Calibri"/>
                <a:sym typeface="Calibri"/>
              </a:rPr>
              <a:t>VXLAN.IP</a:t>
            </a:r>
          </a:p>
          <a:p>
            <a:pPr algn="ctr"/>
            <a:r>
              <a:rPr lang="en" sz="1000" b="1">
                <a:solidFill>
                  <a:schemeClr val="dk1"/>
                </a:solidFill>
                <a:latin typeface="Calibri"/>
                <a:ea typeface="Calibri"/>
                <a:cs typeface="Calibri"/>
                <a:sym typeface="Calibri"/>
              </a:rPr>
              <a:t>==</a:t>
            </a:r>
          </a:p>
          <a:p>
            <a:pPr algn="ctr"/>
            <a:r>
              <a:rPr lang="en" sz="1000">
                <a:solidFill>
                  <a:schemeClr val="dk1"/>
                </a:solidFill>
                <a:latin typeface="Calibri"/>
                <a:ea typeface="Calibri"/>
                <a:cs typeface="Calibri"/>
                <a:sym typeface="Calibri"/>
              </a:rPr>
              <a:t>IPx</a:t>
            </a:r>
          </a:p>
        </p:txBody>
      </p:sp>
      <p:sp>
        <p:nvSpPr>
          <p:cNvPr id="57" name="Shape 57"/>
          <p:cNvSpPr txBox="1"/>
          <p:nvPr/>
        </p:nvSpPr>
        <p:spPr>
          <a:xfrm>
            <a:off x="2267225" y="3322894"/>
            <a:ext cx="763200" cy="479399"/>
          </a:xfrm>
          <a:prstGeom prst="rect">
            <a:avLst/>
          </a:prstGeom>
          <a:noFill/>
          <a:ln>
            <a:noFill/>
          </a:ln>
        </p:spPr>
        <p:txBody>
          <a:bodyPr lIns="91425" tIns="91425" rIns="91425" bIns="91425" anchor="ctr" anchorCtr="0">
            <a:noAutofit/>
          </a:bodyPr>
          <a:lstStyle/>
          <a:p>
            <a:r>
              <a:rPr lang="en" sz="1000" b="1" dirty="0">
                <a:latin typeface="Calibri"/>
                <a:ea typeface="Calibri"/>
                <a:cs typeface="Calibri"/>
                <a:sym typeface="Calibri"/>
              </a:rPr>
              <a:t>LD</a:t>
            </a:r>
            <a:r>
              <a:rPr lang="en" sz="1000" dirty="0">
                <a:latin typeface="Calibri"/>
                <a:ea typeface="Calibri"/>
                <a:cs typeface="Calibri"/>
                <a:sym typeface="Calibri"/>
              </a:rPr>
              <a:t> VXLAN</a:t>
            </a:r>
          </a:p>
          <a:p>
            <a:r>
              <a:rPr lang="en" sz="1000" b="1" dirty="0">
                <a:latin typeface="Calibri"/>
                <a:ea typeface="Calibri"/>
                <a:cs typeface="Calibri"/>
                <a:sym typeface="Calibri"/>
              </a:rPr>
              <a:t>LD</a:t>
            </a:r>
            <a:r>
              <a:rPr lang="en" sz="1000" dirty="0">
                <a:latin typeface="Calibri"/>
                <a:ea typeface="Calibri"/>
                <a:cs typeface="Calibri"/>
                <a:sym typeface="Calibri"/>
              </a:rPr>
              <a:t> ETH</a:t>
            </a:r>
          </a:p>
        </p:txBody>
      </p:sp>
      <p:sp>
        <p:nvSpPr>
          <p:cNvPr id="58" name="Shape 58"/>
          <p:cNvSpPr/>
          <p:nvPr/>
        </p:nvSpPr>
        <p:spPr>
          <a:xfrm>
            <a:off x="4205462" y="3387838"/>
            <a:ext cx="727500" cy="349500"/>
          </a:xfrm>
          <a:prstGeom prst="flowChartProcess">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200">
              <a:latin typeface="Calibri"/>
              <a:ea typeface="Calibri"/>
              <a:cs typeface="Calibri"/>
              <a:sym typeface="Calibri"/>
            </a:endParaRPr>
          </a:p>
        </p:txBody>
      </p:sp>
      <p:sp>
        <p:nvSpPr>
          <p:cNvPr id="59" name="Shape 59"/>
          <p:cNvSpPr txBox="1"/>
          <p:nvPr/>
        </p:nvSpPr>
        <p:spPr>
          <a:xfrm>
            <a:off x="4142613" y="3444831"/>
            <a:ext cx="853199" cy="235500"/>
          </a:xfrm>
          <a:prstGeom prst="rect">
            <a:avLst/>
          </a:prstGeom>
          <a:noFill/>
          <a:ln>
            <a:noFill/>
          </a:ln>
        </p:spPr>
        <p:txBody>
          <a:bodyPr lIns="91425" tIns="91425" rIns="91425" bIns="91425" anchor="ctr" anchorCtr="0">
            <a:noAutofit/>
          </a:bodyPr>
          <a:lstStyle/>
          <a:p>
            <a:pPr algn="ctr"/>
            <a:r>
              <a:rPr lang="en" sz="1000" b="1" dirty="0">
                <a:latin typeface="Calibri"/>
                <a:ea typeface="Calibri"/>
                <a:cs typeface="Calibri"/>
                <a:sym typeface="Calibri"/>
              </a:rPr>
              <a:t>POP</a:t>
            </a:r>
            <a:r>
              <a:rPr lang="en" sz="1000" dirty="0">
                <a:latin typeface="Calibri"/>
                <a:ea typeface="Calibri"/>
                <a:cs typeface="Calibri"/>
                <a:sym typeface="Calibri"/>
              </a:rPr>
              <a:t> VXLAN</a:t>
            </a:r>
          </a:p>
        </p:txBody>
      </p:sp>
      <p:sp>
        <p:nvSpPr>
          <p:cNvPr id="60" name="Shape 60"/>
          <p:cNvSpPr/>
          <p:nvPr/>
        </p:nvSpPr>
        <p:spPr>
          <a:xfrm>
            <a:off x="5045749" y="3084481"/>
            <a:ext cx="949500" cy="956200"/>
          </a:xfrm>
          <a:prstGeom prst="flowChartDecision">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200">
              <a:latin typeface="Calibri"/>
              <a:ea typeface="Calibri"/>
              <a:cs typeface="Calibri"/>
              <a:sym typeface="Calibri"/>
            </a:endParaRPr>
          </a:p>
        </p:txBody>
      </p:sp>
      <p:sp>
        <p:nvSpPr>
          <p:cNvPr id="61" name="Shape 61"/>
          <p:cNvSpPr txBox="1"/>
          <p:nvPr/>
        </p:nvSpPr>
        <p:spPr>
          <a:xfrm>
            <a:off x="5110387" y="3273682"/>
            <a:ext cx="820200" cy="577799"/>
          </a:xfrm>
          <a:prstGeom prst="rect">
            <a:avLst/>
          </a:prstGeom>
          <a:noFill/>
          <a:ln>
            <a:noFill/>
          </a:ln>
        </p:spPr>
        <p:txBody>
          <a:bodyPr lIns="91425" tIns="91425" rIns="91425" bIns="91425" anchor="ctr" anchorCtr="0">
            <a:noAutofit/>
          </a:bodyPr>
          <a:lstStyle/>
          <a:p>
            <a:pPr algn="ctr"/>
            <a:r>
              <a:rPr lang="en" sz="1000">
                <a:solidFill>
                  <a:schemeClr val="dk1"/>
                </a:solidFill>
                <a:latin typeface="Calibri"/>
                <a:ea typeface="Calibri"/>
                <a:cs typeface="Calibri"/>
                <a:sym typeface="Calibri"/>
              </a:rPr>
              <a:t>ETH</a:t>
            </a:r>
          </a:p>
          <a:p>
            <a:pPr algn="ctr"/>
            <a:r>
              <a:rPr lang="en" sz="1000" b="1">
                <a:solidFill>
                  <a:schemeClr val="dk1"/>
                </a:solidFill>
                <a:latin typeface="Calibri"/>
                <a:ea typeface="Calibri"/>
                <a:cs typeface="Calibri"/>
                <a:sym typeface="Calibri"/>
              </a:rPr>
              <a:t>==</a:t>
            </a:r>
          </a:p>
          <a:p>
            <a:pPr algn="ctr"/>
            <a:r>
              <a:rPr lang="en" sz="1000">
                <a:solidFill>
                  <a:schemeClr val="dk1"/>
                </a:solidFill>
                <a:latin typeface="Calibri"/>
                <a:ea typeface="Calibri"/>
                <a:cs typeface="Calibri"/>
                <a:sym typeface="Calibri"/>
              </a:rPr>
              <a:t>ETHy</a:t>
            </a:r>
          </a:p>
        </p:txBody>
      </p:sp>
      <p:sp>
        <p:nvSpPr>
          <p:cNvPr id="62" name="Shape 62"/>
          <p:cNvSpPr/>
          <p:nvPr/>
        </p:nvSpPr>
        <p:spPr>
          <a:xfrm>
            <a:off x="6108012" y="3387838"/>
            <a:ext cx="727500" cy="349500"/>
          </a:xfrm>
          <a:prstGeom prst="flowChartProcess">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200">
              <a:latin typeface="Calibri"/>
              <a:ea typeface="Calibri"/>
              <a:cs typeface="Calibri"/>
              <a:sym typeface="Calibri"/>
            </a:endParaRPr>
          </a:p>
        </p:txBody>
      </p:sp>
      <p:sp>
        <p:nvSpPr>
          <p:cNvPr id="63" name="Shape 63"/>
          <p:cNvSpPr txBox="1"/>
          <p:nvPr/>
        </p:nvSpPr>
        <p:spPr>
          <a:xfrm>
            <a:off x="6045163" y="3444856"/>
            <a:ext cx="853199" cy="235500"/>
          </a:xfrm>
          <a:prstGeom prst="rect">
            <a:avLst/>
          </a:prstGeom>
          <a:noFill/>
          <a:ln>
            <a:noFill/>
          </a:ln>
        </p:spPr>
        <p:txBody>
          <a:bodyPr lIns="91425" tIns="91425" rIns="91425" bIns="91425" anchor="ctr" anchorCtr="0">
            <a:noAutofit/>
          </a:bodyPr>
          <a:lstStyle/>
          <a:p>
            <a:pPr algn="ctr"/>
            <a:r>
              <a:rPr lang="en" sz="1000" b="1">
                <a:latin typeface="Calibri"/>
                <a:ea typeface="Calibri"/>
                <a:cs typeface="Calibri"/>
                <a:sym typeface="Calibri"/>
              </a:rPr>
              <a:t>SEND </a:t>
            </a:r>
            <a:r>
              <a:rPr lang="en" sz="1000">
                <a:latin typeface="Calibri"/>
                <a:ea typeface="Calibri"/>
                <a:cs typeface="Calibri"/>
                <a:sym typeface="Calibri"/>
              </a:rPr>
              <a:t>P0 </a:t>
            </a:r>
          </a:p>
        </p:txBody>
      </p:sp>
      <p:cxnSp>
        <p:nvCxnSpPr>
          <p:cNvPr id="64" name="Shape 64"/>
          <p:cNvCxnSpPr/>
          <p:nvPr/>
        </p:nvCxnSpPr>
        <p:spPr>
          <a:xfrm>
            <a:off x="6993525" y="4653857"/>
            <a:ext cx="438600" cy="182099"/>
          </a:xfrm>
          <a:prstGeom prst="straightConnector1">
            <a:avLst/>
          </a:prstGeom>
          <a:noFill/>
          <a:ln w="19050" cap="flat" cmpd="sng">
            <a:solidFill>
              <a:srgbClr val="000000"/>
            </a:solidFill>
            <a:prstDash val="solid"/>
            <a:round/>
            <a:headEnd type="triangle" w="lg" len="lg"/>
            <a:tailEnd type="none" w="lg" len="lg"/>
          </a:ln>
        </p:spPr>
      </p:cxnSp>
      <p:sp>
        <p:nvSpPr>
          <p:cNvPr id="65" name="Shape 65"/>
          <p:cNvSpPr txBox="1"/>
          <p:nvPr/>
        </p:nvSpPr>
        <p:spPr>
          <a:xfrm>
            <a:off x="7494700" y="4888982"/>
            <a:ext cx="656100" cy="308699"/>
          </a:xfrm>
          <a:prstGeom prst="rect">
            <a:avLst/>
          </a:prstGeom>
          <a:noFill/>
          <a:ln>
            <a:noFill/>
          </a:ln>
        </p:spPr>
        <p:txBody>
          <a:bodyPr lIns="91425" tIns="91425" rIns="91425" bIns="91425" anchor="ctr" anchorCtr="0">
            <a:noAutofit/>
          </a:bodyPr>
          <a:lstStyle/>
          <a:p>
            <a:pPr algn="ctr"/>
            <a:r>
              <a:rPr lang="en" sz="1000" dirty="0"/>
              <a:t>Policy</a:t>
            </a:r>
          </a:p>
        </p:txBody>
      </p:sp>
      <p:sp>
        <p:nvSpPr>
          <p:cNvPr id="66" name="Shape 66"/>
          <p:cNvSpPr txBox="1"/>
          <p:nvPr/>
        </p:nvSpPr>
        <p:spPr>
          <a:xfrm>
            <a:off x="7359957" y="2889632"/>
            <a:ext cx="383400" cy="349499"/>
          </a:xfrm>
          <a:prstGeom prst="rect">
            <a:avLst/>
          </a:prstGeom>
          <a:noFill/>
          <a:ln>
            <a:noFill/>
          </a:ln>
        </p:spPr>
        <p:txBody>
          <a:bodyPr lIns="91425" tIns="91425" rIns="91425" bIns="91425" anchor="ctr" anchorCtr="0">
            <a:noAutofit/>
          </a:bodyPr>
          <a:lstStyle/>
          <a:p>
            <a:pPr algn="ctr"/>
            <a:r>
              <a:rPr lang="en" sz="1000" dirty="0"/>
              <a:t>P0</a:t>
            </a:r>
          </a:p>
        </p:txBody>
      </p:sp>
      <p:sp>
        <p:nvSpPr>
          <p:cNvPr id="67" name="Shape 67"/>
          <p:cNvSpPr/>
          <p:nvPr/>
        </p:nvSpPr>
        <p:spPr>
          <a:xfrm>
            <a:off x="904825" y="2550331"/>
            <a:ext cx="656100" cy="235500"/>
          </a:xfrm>
          <a:prstGeom prst="rect">
            <a:avLst/>
          </a:prstGeom>
          <a:solidFill>
            <a:srgbClr val="A4C2F4"/>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VXLAN</a:t>
            </a:r>
          </a:p>
        </p:txBody>
      </p:sp>
      <p:sp>
        <p:nvSpPr>
          <p:cNvPr id="68" name="Shape 68"/>
          <p:cNvSpPr/>
          <p:nvPr/>
        </p:nvSpPr>
        <p:spPr>
          <a:xfrm>
            <a:off x="1560926" y="2550331"/>
            <a:ext cx="461099" cy="235500"/>
          </a:xfrm>
          <a:prstGeom prst="rect">
            <a:avLst/>
          </a:prstGeom>
          <a:solidFill>
            <a:srgbClr val="B6D7A8"/>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ETH</a:t>
            </a:r>
          </a:p>
        </p:txBody>
      </p:sp>
      <p:sp>
        <p:nvSpPr>
          <p:cNvPr id="69" name="Shape 69"/>
          <p:cNvSpPr/>
          <p:nvPr/>
        </p:nvSpPr>
        <p:spPr>
          <a:xfrm>
            <a:off x="2028125" y="2550331"/>
            <a:ext cx="656100" cy="235500"/>
          </a:xfrm>
          <a:prstGeom prst="rect">
            <a:avLst/>
          </a:prstGeom>
          <a:solidFill>
            <a:srgbClr val="EA9999"/>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Payload</a:t>
            </a:r>
          </a:p>
        </p:txBody>
      </p:sp>
      <p:sp>
        <p:nvSpPr>
          <p:cNvPr id="70" name="Shape 70"/>
          <p:cNvSpPr/>
          <p:nvPr/>
        </p:nvSpPr>
        <p:spPr>
          <a:xfrm>
            <a:off x="4871951" y="2785831"/>
            <a:ext cx="461099" cy="235500"/>
          </a:xfrm>
          <a:prstGeom prst="rect">
            <a:avLst/>
          </a:prstGeom>
          <a:solidFill>
            <a:srgbClr val="B6D7A8"/>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ETH</a:t>
            </a:r>
          </a:p>
        </p:txBody>
      </p:sp>
      <p:sp>
        <p:nvSpPr>
          <p:cNvPr id="71" name="Shape 71"/>
          <p:cNvSpPr/>
          <p:nvPr/>
        </p:nvSpPr>
        <p:spPr>
          <a:xfrm>
            <a:off x="5339150" y="2785831"/>
            <a:ext cx="656100" cy="235500"/>
          </a:xfrm>
          <a:prstGeom prst="rect">
            <a:avLst/>
          </a:prstGeom>
          <a:solidFill>
            <a:srgbClr val="EA9999"/>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Payload</a:t>
            </a:r>
          </a:p>
        </p:txBody>
      </p:sp>
      <p:sp>
        <p:nvSpPr>
          <p:cNvPr id="72" name="Shape 72"/>
          <p:cNvSpPr/>
          <p:nvPr/>
        </p:nvSpPr>
        <p:spPr>
          <a:xfrm>
            <a:off x="7460750" y="2565631"/>
            <a:ext cx="656100" cy="235500"/>
          </a:xfrm>
          <a:prstGeom prst="rect">
            <a:avLst/>
          </a:prstGeom>
          <a:solidFill>
            <a:srgbClr val="EA9999"/>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dirty="0">
                <a:latin typeface="Calibri"/>
                <a:ea typeface="Calibri"/>
                <a:cs typeface="Calibri"/>
                <a:sym typeface="Calibri"/>
              </a:rPr>
              <a:t>Payload</a:t>
            </a:r>
          </a:p>
        </p:txBody>
      </p:sp>
      <p:sp>
        <p:nvSpPr>
          <p:cNvPr id="73" name="Shape 73"/>
          <p:cNvSpPr/>
          <p:nvPr/>
        </p:nvSpPr>
        <p:spPr>
          <a:xfrm>
            <a:off x="6993551" y="2565631"/>
            <a:ext cx="461099" cy="235500"/>
          </a:xfrm>
          <a:prstGeom prst="rect">
            <a:avLst/>
          </a:prstGeom>
          <a:solidFill>
            <a:srgbClr val="B6D7A8"/>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sz="1000">
                <a:latin typeface="Calibri"/>
                <a:ea typeface="Calibri"/>
                <a:cs typeface="Calibri"/>
                <a:sym typeface="Calibri"/>
              </a:rPr>
              <a:t>ETH</a:t>
            </a:r>
          </a:p>
        </p:txBody>
      </p:sp>
      <p:sp>
        <p:nvSpPr>
          <p:cNvPr id="2" name="Slide Number Placeholder 1"/>
          <p:cNvSpPr>
            <a:spLocks noGrp="1"/>
          </p:cNvSpPr>
          <p:nvPr>
            <p:ph type="sldNum" idx="12"/>
          </p:nvPr>
        </p:nvSpPr>
        <p:spPr/>
        <p:txBody>
          <a:bodyPr/>
          <a:lstStyle/>
          <a:p>
            <a:fld id="{00000000-1234-1234-1234-123412341234}" type="slidenum">
              <a:rPr lang="en" smtClean="0"/>
              <a:pPr/>
              <a:t>23</a:t>
            </a:fld>
            <a:endParaRPr lang="en"/>
          </a:p>
        </p:txBody>
      </p:sp>
    </p:spTree>
    <p:extLst>
      <p:ext uri="{BB962C8B-B14F-4D97-AF65-F5344CB8AC3E}">
        <p14:creationId xmlns:p14="http://schemas.microsoft.com/office/powerpoint/2010/main" val="2236101172"/>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1"/>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999"/>
                                          </p:stCondLst>
                                        </p:cTn>
                                        <p:tgtEl>
                                          <p:spTgt spid="7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999"/>
                                          </p:stCondLst>
                                        </p:cTn>
                                        <p:tgtEl>
                                          <p:spTgt spid="7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499"/>
                                          </p:stCondLst>
                                        </p:cTn>
                                        <p:tgtEl>
                                          <p:spTgt spid="71"/>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499"/>
                                          </p:stCondLst>
                                        </p:cTn>
                                        <p:tgtEl>
                                          <p:spTgt spid="7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6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6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0" grpId="0" animBg="1"/>
      <p:bldP spid="41" grpId="0" animBg="1"/>
      <p:bldP spid="42" grpId="0" animBg="1"/>
      <p:bldP spid="43" grpId="0" animBg="1"/>
      <p:bldP spid="44" grpId="0" animBg="1"/>
      <p:bldP spid="45" grpId="0" animBg="1"/>
      <p:bldP spid="46" grpId="0" animBg="1"/>
      <p:bldP spid="47" grpId="0" animBg="1"/>
      <p:bldP spid="48" grpId="0"/>
      <p:bldP spid="49" grpId="0"/>
      <p:bldP spid="50" grpId="0" animBg="1"/>
      <p:bldP spid="54" grpId="0" animBg="1"/>
      <p:bldP spid="55" grpId="0" animBg="1"/>
      <p:bldP spid="56" grpId="0"/>
      <p:bldP spid="57" grpId="0"/>
      <p:bldP spid="58" grpId="0" animBg="1"/>
      <p:bldP spid="59" grpId="0"/>
      <p:bldP spid="60" grpId="0" animBg="1"/>
      <p:bldP spid="61" grpId="0"/>
      <p:bldP spid="62" grpId="0" animBg="1"/>
      <p:bldP spid="63" grpId="0"/>
      <p:bldP spid="65" grpId="0"/>
      <p:bldP spid="66" grpId="0"/>
      <p:bldP spid="67" grpId="0" animBg="1"/>
      <p:bldP spid="68" grpId="0" animBg="1"/>
      <p:bldP spid="69" grpId="0" animBg="1"/>
      <p:bldP spid="70" grpId="0" animBg="1"/>
      <p:bldP spid="71" grpId="0" animBg="1"/>
      <p:bldP spid="72" grpId="0" animBg="1"/>
      <p:bldP spid="7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p:nvPr/>
        </p:nvSpPr>
        <p:spPr>
          <a:xfrm>
            <a:off x="457200" y="2218725"/>
            <a:ext cx="3137616" cy="1705536"/>
          </a:xfrm>
          <a:prstGeom prst="cloud">
            <a:avLst/>
          </a:prstGeom>
          <a:no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79" name="Shape 79"/>
          <p:cNvSpPr txBox="1">
            <a:spLocks noGrp="1"/>
          </p:cNvSpPr>
          <p:nvPr>
            <p:ph type="title"/>
          </p:nvPr>
        </p:nvSpPr>
        <p:spPr>
          <a:xfrm>
            <a:off x="457200" y="3048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Compiling Policy</a:t>
            </a:r>
          </a:p>
        </p:txBody>
      </p:sp>
      <p:pic>
        <p:nvPicPr>
          <p:cNvPr id="80" name="Shape 80"/>
          <p:cNvPicPr preferRelativeResize="0"/>
          <p:nvPr/>
        </p:nvPicPr>
        <p:blipFill>
          <a:blip r:embed="rId3">
            <a:alphaModFix/>
          </a:blip>
          <a:stretch>
            <a:fillRect/>
          </a:stretch>
        </p:blipFill>
        <p:spPr>
          <a:xfrm>
            <a:off x="4572361" y="2340575"/>
            <a:ext cx="969376" cy="1084575"/>
          </a:xfrm>
          <a:prstGeom prst="rect">
            <a:avLst/>
          </a:prstGeom>
          <a:noFill/>
          <a:ln>
            <a:noFill/>
          </a:ln>
        </p:spPr>
      </p:pic>
      <p:pic>
        <p:nvPicPr>
          <p:cNvPr id="81" name="Shape 81"/>
          <p:cNvPicPr preferRelativeResize="0"/>
          <p:nvPr/>
        </p:nvPicPr>
        <p:blipFill>
          <a:blip r:embed="rId4">
            <a:alphaModFix/>
          </a:blip>
          <a:stretch>
            <a:fillRect/>
          </a:stretch>
        </p:blipFill>
        <p:spPr>
          <a:xfrm>
            <a:off x="388786" y="1920628"/>
            <a:ext cx="1110640" cy="419946"/>
          </a:xfrm>
          <a:prstGeom prst="rect">
            <a:avLst/>
          </a:prstGeom>
          <a:noFill/>
          <a:ln>
            <a:noFill/>
          </a:ln>
        </p:spPr>
      </p:pic>
      <p:sp>
        <p:nvSpPr>
          <p:cNvPr id="82" name="Shape 82"/>
          <p:cNvSpPr/>
          <p:nvPr/>
        </p:nvSpPr>
        <p:spPr>
          <a:xfrm>
            <a:off x="6253401" y="5058351"/>
            <a:ext cx="1921800" cy="627599"/>
          </a:xfrm>
          <a:prstGeom prst="rect">
            <a:avLst/>
          </a:prstGeom>
          <a:solidFill>
            <a:srgbClr val="CCCCCC"/>
          </a:solidFill>
          <a:ln w="19050" cap="flat" cmpd="sng">
            <a:solidFill>
              <a:srgbClr val="666666"/>
            </a:solidFill>
            <a:prstDash val="solid"/>
            <a:round/>
            <a:headEnd type="none" w="med" len="med"/>
            <a:tailEnd type="none" w="med" len="med"/>
          </a:ln>
        </p:spPr>
        <p:txBody>
          <a:bodyPr lIns="91425" tIns="91425" rIns="91425" bIns="91425" anchor="ctr" anchorCtr="0">
            <a:noAutofit/>
          </a:bodyPr>
          <a:lstStyle/>
          <a:p>
            <a:pPr algn="ctr"/>
            <a:r>
              <a:rPr lang="en" sz="1600" dirty="0">
                <a:latin typeface="Calibri"/>
                <a:ea typeface="Calibri"/>
                <a:cs typeface="Calibri"/>
                <a:sym typeface="Calibri"/>
              </a:rPr>
              <a:t>Data Plane</a:t>
            </a:r>
          </a:p>
        </p:txBody>
      </p:sp>
      <p:pic>
        <p:nvPicPr>
          <p:cNvPr id="83" name="Shape 83"/>
          <p:cNvPicPr preferRelativeResize="0"/>
          <p:nvPr/>
        </p:nvPicPr>
        <p:blipFill>
          <a:blip r:embed="rId5">
            <a:alphaModFix/>
          </a:blip>
          <a:stretch>
            <a:fillRect/>
          </a:stretch>
        </p:blipFill>
        <p:spPr>
          <a:xfrm>
            <a:off x="6947637" y="4923654"/>
            <a:ext cx="286634" cy="313020"/>
          </a:xfrm>
          <a:prstGeom prst="rect">
            <a:avLst/>
          </a:prstGeom>
          <a:noFill/>
          <a:ln>
            <a:noFill/>
          </a:ln>
        </p:spPr>
      </p:pic>
      <p:pic>
        <p:nvPicPr>
          <p:cNvPr id="84" name="Shape 84"/>
          <p:cNvPicPr preferRelativeResize="0"/>
          <p:nvPr/>
        </p:nvPicPr>
        <p:blipFill>
          <a:blip r:embed="rId5">
            <a:alphaModFix/>
          </a:blip>
          <a:stretch>
            <a:fillRect/>
          </a:stretch>
        </p:blipFill>
        <p:spPr>
          <a:xfrm>
            <a:off x="7130282" y="4760575"/>
            <a:ext cx="175994" cy="192194"/>
          </a:xfrm>
          <a:prstGeom prst="rect">
            <a:avLst/>
          </a:prstGeom>
          <a:noFill/>
          <a:ln>
            <a:noFill/>
          </a:ln>
        </p:spPr>
      </p:pic>
      <p:pic>
        <p:nvPicPr>
          <p:cNvPr id="85" name="Shape 85"/>
          <p:cNvPicPr preferRelativeResize="0"/>
          <p:nvPr/>
        </p:nvPicPr>
        <p:blipFill>
          <a:blip r:embed="rId5">
            <a:alphaModFix/>
          </a:blip>
          <a:stretch>
            <a:fillRect/>
          </a:stretch>
        </p:blipFill>
        <p:spPr>
          <a:xfrm>
            <a:off x="7250265" y="4923654"/>
            <a:ext cx="230697" cy="251934"/>
          </a:xfrm>
          <a:prstGeom prst="rect">
            <a:avLst/>
          </a:prstGeom>
          <a:noFill/>
          <a:ln>
            <a:noFill/>
          </a:ln>
        </p:spPr>
      </p:pic>
      <p:sp>
        <p:nvSpPr>
          <p:cNvPr id="86" name="Shape 86"/>
          <p:cNvSpPr/>
          <p:nvPr/>
        </p:nvSpPr>
        <p:spPr>
          <a:xfrm>
            <a:off x="2361201" y="2431326"/>
            <a:ext cx="965069"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Switch</a:t>
            </a:r>
          </a:p>
        </p:txBody>
      </p:sp>
      <p:sp>
        <p:nvSpPr>
          <p:cNvPr id="87" name="Shape 87"/>
          <p:cNvSpPr/>
          <p:nvPr/>
        </p:nvSpPr>
        <p:spPr>
          <a:xfrm>
            <a:off x="2283776" y="2792201"/>
            <a:ext cx="705547"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HUB</a:t>
            </a:r>
          </a:p>
        </p:txBody>
      </p:sp>
      <p:sp>
        <p:nvSpPr>
          <p:cNvPr id="88" name="Shape 88"/>
          <p:cNvSpPr/>
          <p:nvPr/>
        </p:nvSpPr>
        <p:spPr>
          <a:xfrm>
            <a:off x="2056239" y="3153076"/>
            <a:ext cx="1028120"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Router</a:t>
            </a:r>
          </a:p>
        </p:txBody>
      </p:sp>
      <p:sp>
        <p:nvSpPr>
          <p:cNvPr id="89" name="Shape 89"/>
          <p:cNvSpPr/>
          <p:nvPr/>
        </p:nvSpPr>
        <p:spPr>
          <a:xfrm>
            <a:off x="1722838" y="2547801"/>
            <a:ext cx="567599"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DC</a:t>
            </a:r>
          </a:p>
        </p:txBody>
      </p:sp>
      <p:sp>
        <p:nvSpPr>
          <p:cNvPr id="90" name="Shape 90"/>
          <p:cNvSpPr/>
          <p:nvPr/>
        </p:nvSpPr>
        <p:spPr>
          <a:xfrm>
            <a:off x="1652087" y="3425151"/>
            <a:ext cx="631688"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ACL</a:t>
            </a:r>
          </a:p>
        </p:txBody>
      </p:sp>
      <p:sp>
        <p:nvSpPr>
          <p:cNvPr id="91" name="Shape 91"/>
          <p:cNvSpPr/>
          <p:nvPr/>
        </p:nvSpPr>
        <p:spPr>
          <a:xfrm>
            <a:off x="819301" y="2547801"/>
            <a:ext cx="832799" cy="312899"/>
          </a:xfrm>
          <a:prstGeom prst="ellipse">
            <a:avLst/>
          </a:prstGeom>
          <a:solidFill>
            <a:srgbClr val="A2C4C9"/>
          </a:solidFill>
          <a:ln>
            <a:noFill/>
          </a:ln>
        </p:spPr>
        <p:txBody>
          <a:bodyPr lIns="91425" tIns="91425" rIns="91425" bIns="91425" anchor="ctr" anchorCtr="0">
            <a:noAutofit/>
          </a:bodyPr>
          <a:lstStyle/>
          <a:p>
            <a:pPr algn="ct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ETH</a:t>
            </a:r>
          </a:p>
        </p:txBody>
      </p:sp>
      <p:sp>
        <p:nvSpPr>
          <p:cNvPr id="92" name="Shape 92"/>
          <p:cNvSpPr/>
          <p:nvPr/>
        </p:nvSpPr>
        <p:spPr>
          <a:xfrm>
            <a:off x="770326" y="2910176"/>
            <a:ext cx="832799" cy="312899"/>
          </a:xfrm>
          <a:prstGeom prst="ellipse">
            <a:avLst/>
          </a:prstGeom>
          <a:solidFill>
            <a:srgbClr val="A2C4C9"/>
          </a:solidFill>
          <a:ln>
            <a:noFill/>
          </a:ln>
        </p:spPr>
        <p:txBody>
          <a:bodyPr lIns="91425" tIns="91425" rIns="91425" bIns="91425" anchor="ctr" anchorCtr="0">
            <a:noAutofit/>
          </a:bodyPr>
          <a:lstStyle/>
          <a:p>
            <a:pPr algn="ctr">
              <a:buClr>
                <a:schemeClr val="dk1"/>
              </a:buClr>
              <a:buSzPct val="137500"/>
            </a:pP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IP</a:t>
            </a:r>
          </a:p>
        </p:txBody>
      </p:sp>
      <p:sp>
        <p:nvSpPr>
          <p:cNvPr id="93" name="Shape 93"/>
          <p:cNvSpPr/>
          <p:nvPr/>
        </p:nvSpPr>
        <p:spPr>
          <a:xfrm>
            <a:off x="770326" y="3272551"/>
            <a:ext cx="832799" cy="312899"/>
          </a:xfrm>
          <a:prstGeom prst="ellipse">
            <a:avLst/>
          </a:prstGeom>
          <a:solidFill>
            <a:srgbClr val="A2C4C9"/>
          </a:solidFill>
          <a:ln>
            <a:noFill/>
          </a:ln>
        </p:spPr>
        <p:txBody>
          <a:bodyPr lIns="91425" tIns="91425" rIns="91425" bIns="91425" anchor="ctr" anchorCtr="0">
            <a:noAutofit/>
          </a:bodyPr>
          <a:lstStyle/>
          <a:p>
            <a:pPr algn="ctr">
              <a:buClr>
                <a:schemeClr val="dk1"/>
              </a:buClr>
              <a:buSzPct val="137500"/>
            </a:pP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TCP</a:t>
            </a:r>
          </a:p>
        </p:txBody>
      </p:sp>
      <p:sp>
        <p:nvSpPr>
          <p:cNvPr id="94" name="Shape 94"/>
          <p:cNvSpPr/>
          <p:nvPr/>
        </p:nvSpPr>
        <p:spPr>
          <a:xfrm>
            <a:off x="1659638" y="2910176"/>
            <a:ext cx="567599" cy="312899"/>
          </a:xfrm>
          <a:prstGeom prst="ellipse">
            <a:avLst/>
          </a:prstGeom>
          <a:solidFill>
            <a:schemeClr val="lt2"/>
          </a:solid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LB</a:t>
            </a:r>
          </a:p>
        </p:txBody>
      </p:sp>
      <p:cxnSp>
        <p:nvCxnSpPr>
          <p:cNvPr id="95" name="Shape 95"/>
          <p:cNvCxnSpPr/>
          <p:nvPr/>
        </p:nvCxnSpPr>
        <p:spPr>
          <a:xfrm>
            <a:off x="3731825" y="2892850"/>
            <a:ext cx="779700" cy="900"/>
          </a:xfrm>
          <a:prstGeom prst="straightConnector1">
            <a:avLst/>
          </a:prstGeom>
          <a:noFill/>
          <a:ln w="19050" cap="flat" cmpd="sng">
            <a:solidFill>
              <a:srgbClr val="000000"/>
            </a:solidFill>
            <a:prstDash val="solid"/>
            <a:round/>
            <a:headEnd type="none" w="lg" len="lg"/>
            <a:tailEnd type="triangle" w="lg" len="lg"/>
          </a:ln>
        </p:spPr>
      </p:cxnSp>
      <p:sp>
        <p:nvSpPr>
          <p:cNvPr id="96" name="Shape 96"/>
          <p:cNvSpPr txBox="1"/>
          <p:nvPr/>
        </p:nvSpPr>
        <p:spPr>
          <a:xfrm>
            <a:off x="3480186" y="2362200"/>
            <a:ext cx="1169999" cy="267599"/>
          </a:xfrm>
          <a:prstGeom prst="rect">
            <a:avLst/>
          </a:prstGeom>
          <a:noFill/>
          <a:ln>
            <a:noFill/>
          </a:ln>
        </p:spPr>
        <p:txBody>
          <a:bodyPr lIns="91425" tIns="91425" rIns="91425" bIns="91425" anchor="ctr" anchorCtr="0">
            <a:noAutofit/>
          </a:bodyPr>
          <a:lstStyle/>
          <a:p>
            <a:pPr algn="ctr"/>
            <a:r>
              <a:rPr lang="en" dirty="0">
                <a:latin typeface="Calibri"/>
                <a:ea typeface="Calibri"/>
                <a:cs typeface="Calibri"/>
                <a:sym typeface="Calibri"/>
              </a:rPr>
              <a:t>a. git clone </a:t>
            </a:r>
          </a:p>
        </p:txBody>
      </p:sp>
      <p:sp>
        <p:nvSpPr>
          <p:cNvPr id="97" name="Shape 97"/>
          <p:cNvSpPr/>
          <p:nvPr/>
        </p:nvSpPr>
        <p:spPr>
          <a:xfrm>
            <a:off x="6034025" y="2542100"/>
            <a:ext cx="2371499" cy="700200"/>
          </a:xfrm>
          <a:prstGeom prst="foldedCorner">
            <a:avLst>
              <a:gd name="adj" fmla="val 16667"/>
            </a:avLst>
          </a:prstGeom>
          <a:solidFill>
            <a:srgbClr val="EFEFE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000">
              <a:latin typeface="Consolas"/>
              <a:ea typeface="Consolas"/>
              <a:cs typeface="Consolas"/>
              <a:sym typeface="Consolas"/>
            </a:endParaRPr>
          </a:p>
        </p:txBody>
      </p:sp>
      <p:cxnSp>
        <p:nvCxnSpPr>
          <p:cNvPr id="98" name="Shape 98"/>
          <p:cNvCxnSpPr/>
          <p:nvPr/>
        </p:nvCxnSpPr>
        <p:spPr>
          <a:xfrm>
            <a:off x="5604863" y="2891050"/>
            <a:ext cx="299699" cy="0"/>
          </a:xfrm>
          <a:prstGeom prst="straightConnector1">
            <a:avLst/>
          </a:prstGeom>
          <a:noFill/>
          <a:ln w="19050" cap="flat" cmpd="sng">
            <a:solidFill>
              <a:srgbClr val="000000"/>
            </a:solidFill>
            <a:prstDash val="solid"/>
            <a:round/>
            <a:headEnd type="none" w="lg" len="lg"/>
            <a:tailEnd type="triangle" w="lg" len="lg"/>
          </a:ln>
        </p:spPr>
      </p:cxnSp>
      <p:sp>
        <p:nvSpPr>
          <p:cNvPr id="99" name="Shape 99"/>
          <p:cNvSpPr/>
          <p:nvPr/>
        </p:nvSpPr>
        <p:spPr>
          <a:xfrm>
            <a:off x="6087250" y="2740001"/>
            <a:ext cx="711730" cy="312899"/>
          </a:xfrm>
          <a:prstGeom prst="ellipse">
            <a:avLst/>
          </a:prstGeom>
          <a:solidFill>
            <a:srgbClr val="A2C4C9"/>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00" name="Shape 100"/>
          <p:cNvSpPr/>
          <p:nvPr/>
        </p:nvSpPr>
        <p:spPr>
          <a:xfrm>
            <a:off x="6961071" y="2734601"/>
            <a:ext cx="615861" cy="312899"/>
          </a:xfrm>
          <a:prstGeom prst="ellipse">
            <a:avLst/>
          </a:prstGeom>
          <a:solidFill>
            <a:srgbClr val="A2C4C9"/>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01" name="Shape 101"/>
          <p:cNvSpPr txBox="1"/>
          <p:nvPr/>
        </p:nvSpPr>
        <p:spPr>
          <a:xfrm>
            <a:off x="6087250" y="2674901"/>
            <a:ext cx="722678" cy="430199"/>
          </a:xfrm>
          <a:prstGeom prst="rect">
            <a:avLst/>
          </a:prstGeom>
          <a:noFill/>
          <a:ln>
            <a:noFill/>
          </a:ln>
        </p:spPr>
        <p:txBody>
          <a:bodyPr lIns="91425" tIns="91425" rIns="91425" bIns="91425" anchor="ctr" anchorCtr="0">
            <a:noAutofit/>
          </a:bodyPr>
          <a:lstStyle/>
          <a:p>
            <a:pPr algn="ctr">
              <a:buClr>
                <a:schemeClr val="dk1"/>
              </a:buClr>
              <a:buSzPct val="137500"/>
            </a:pPr>
            <a:r>
              <a:rPr lang="en" sz="1200" dirty="0">
                <a:solidFill>
                  <a:srgbClr val="434343"/>
                </a:solidFill>
                <a:latin typeface="Consolas"/>
                <a:ea typeface="Consolas"/>
                <a:cs typeface="Consolas"/>
                <a:sym typeface="Consolas"/>
              </a:rPr>
              <a:t>Parse</a:t>
            </a:r>
          </a:p>
          <a:p>
            <a:pPr algn="ctr"/>
            <a:r>
              <a:rPr lang="en" sz="1200" dirty="0">
                <a:solidFill>
                  <a:srgbClr val="434343"/>
                </a:solidFill>
                <a:latin typeface="Consolas"/>
                <a:ea typeface="Consolas"/>
                <a:cs typeface="Consolas"/>
                <a:sym typeface="Consolas"/>
              </a:rPr>
              <a:t>ETH</a:t>
            </a:r>
          </a:p>
        </p:txBody>
      </p:sp>
      <p:sp>
        <p:nvSpPr>
          <p:cNvPr id="102" name="Shape 102"/>
          <p:cNvSpPr txBox="1"/>
          <p:nvPr/>
        </p:nvSpPr>
        <p:spPr>
          <a:xfrm>
            <a:off x="6972018" y="2681351"/>
            <a:ext cx="612740" cy="430199"/>
          </a:xfrm>
          <a:prstGeom prst="rect">
            <a:avLst/>
          </a:prstGeom>
          <a:noFill/>
          <a:ln>
            <a:noFill/>
          </a:ln>
        </p:spPr>
        <p:txBody>
          <a:bodyPr lIns="91425" tIns="91425" rIns="91425" bIns="91425" anchor="ctr" anchorCtr="0">
            <a:noAutofit/>
          </a:bodyPr>
          <a:lstStyle/>
          <a:p>
            <a:pPr algn="ct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IP</a:t>
            </a:r>
          </a:p>
        </p:txBody>
      </p:sp>
      <p:sp>
        <p:nvSpPr>
          <p:cNvPr id="103" name="Shape 103"/>
          <p:cNvSpPr/>
          <p:nvPr/>
        </p:nvSpPr>
        <p:spPr>
          <a:xfrm>
            <a:off x="6805587" y="2824150"/>
            <a:ext cx="140700" cy="144600"/>
          </a:xfrm>
          <a:prstGeom prst="mathPlus">
            <a:avLst>
              <a:gd name="adj1" fmla="val 0"/>
            </a:avLst>
          </a:prstGeom>
          <a:solidFill>
            <a:schemeClr val="dk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04" name="Shape 104"/>
          <p:cNvSpPr/>
          <p:nvPr/>
        </p:nvSpPr>
        <p:spPr>
          <a:xfrm>
            <a:off x="7740288" y="2740001"/>
            <a:ext cx="567599" cy="312899"/>
          </a:xfrm>
          <a:prstGeom prst="ellipse">
            <a:avLst/>
          </a:prstGeom>
          <a:solidFill>
            <a:schemeClr val="lt2"/>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05" name="Shape 105"/>
          <p:cNvSpPr txBox="1"/>
          <p:nvPr/>
        </p:nvSpPr>
        <p:spPr>
          <a:xfrm>
            <a:off x="7769250" y="2681351"/>
            <a:ext cx="509700" cy="430199"/>
          </a:xfrm>
          <a:prstGeom prst="rect">
            <a:avLst/>
          </a:prstGeom>
          <a:no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ACL</a:t>
            </a:r>
          </a:p>
        </p:txBody>
      </p:sp>
      <p:sp>
        <p:nvSpPr>
          <p:cNvPr id="106" name="Shape 106"/>
          <p:cNvSpPr/>
          <p:nvPr/>
        </p:nvSpPr>
        <p:spPr>
          <a:xfrm>
            <a:off x="7590232" y="2818750"/>
            <a:ext cx="140700" cy="144600"/>
          </a:xfrm>
          <a:prstGeom prst="mathPlus">
            <a:avLst>
              <a:gd name="adj1" fmla="val 0"/>
            </a:avLst>
          </a:prstGeom>
          <a:solidFill>
            <a:schemeClr val="dk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07" name="Shape 107"/>
          <p:cNvSpPr txBox="1"/>
          <p:nvPr/>
        </p:nvSpPr>
        <p:spPr>
          <a:xfrm>
            <a:off x="6290149" y="2133600"/>
            <a:ext cx="2015651" cy="312899"/>
          </a:xfrm>
          <a:prstGeom prst="rect">
            <a:avLst/>
          </a:prstGeom>
          <a:noFill/>
          <a:ln>
            <a:noFill/>
          </a:ln>
        </p:spPr>
        <p:txBody>
          <a:bodyPr lIns="91425" tIns="91425" rIns="91425" bIns="91425" anchor="ctr" anchorCtr="0">
            <a:noAutofit/>
          </a:bodyPr>
          <a:lstStyle/>
          <a:p>
            <a:pPr algn="ctr"/>
            <a:r>
              <a:rPr lang="en" dirty="0">
                <a:latin typeface="Calibri"/>
                <a:ea typeface="Calibri"/>
                <a:cs typeface="Calibri"/>
                <a:sym typeface="Calibri"/>
              </a:rPr>
              <a:t>b. generate policy</a:t>
            </a:r>
          </a:p>
        </p:txBody>
      </p:sp>
      <p:cxnSp>
        <p:nvCxnSpPr>
          <p:cNvPr id="108" name="Shape 108"/>
          <p:cNvCxnSpPr/>
          <p:nvPr/>
        </p:nvCxnSpPr>
        <p:spPr>
          <a:xfrm flipH="1">
            <a:off x="7215126" y="3468187"/>
            <a:ext cx="6299" cy="1066500"/>
          </a:xfrm>
          <a:prstGeom prst="straightConnector1">
            <a:avLst/>
          </a:prstGeom>
          <a:noFill/>
          <a:ln w="19050" cap="flat" cmpd="sng">
            <a:solidFill>
              <a:srgbClr val="000000"/>
            </a:solidFill>
            <a:prstDash val="solid"/>
            <a:round/>
            <a:headEnd type="none" w="lg" len="lg"/>
            <a:tailEnd type="triangle" w="lg" len="lg"/>
          </a:ln>
        </p:spPr>
      </p:cxnSp>
      <p:sp>
        <p:nvSpPr>
          <p:cNvPr id="109" name="Shape 109"/>
          <p:cNvSpPr txBox="1"/>
          <p:nvPr/>
        </p:nvSpPr>
        <p:spPr>
          <a:xfrm>
            <a:off x="7141025" y="3779613"/>
            <a:ext cx="1298100" cy="312899"/>
          </a:xfrm>
          <a:prstGeom prst="rect">
            <a:avLst/>
          </a:prstGeom>
          <a:noFill/>
          <a:ln>
            <a:noFill/>
          </a:ln>
        </p:spPr>
        <p:txBody>
          <a:bodyPr lIns="91425" tIns="91425" rIns="91425" bIns="91425" anchor="ctr" anchorCtr="0">
            <a:noAutofit/>
          </a:bodyPr>
          <a:lstStyle/>
          <a:p>
            <a:pPr algn="ctr"/>
            <a:r>
              <a:rPr lang="en" dirty="0">
                <a:latin typeface="Calibri"/>
                <a:ea typeface="Calibri"/>
                <a:cs typeface="Calibri"/>
                <a:sym typeface="Calibri"/>
              </a:rPr>
              <a:t>c. install policy</a:t>
            </a:r>
          </a:p>
        </p:txBody>
      </p:sp>
      <p:sp>
        <p:nvSpPr>
          <p:cNvPr id="110" name="Shape 110"/>
          <p:cNvSpPr/>
          <p:nvPr/>
        </p:nvSpPr>
        <p:spPr>
          <a:xfrm>
            <a:off x="6087251" y="51770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1" name="Shape 111"/>
          <p:cNvSpPr/>
          <p:nvPr/>
        </p:nvSpPr>
        <p:spPr>
          <a:xfrm>
            <a:off x="6087251" y="53294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2" name="Shape 112"/>
          <p:cNvSpPr/>
          <p:nvPr/>
        </p:nvSpPr>
        <p:spPr>
          <a:xfrm>
            <a:off x="6087251" y="54818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3" name="Shape 113"/>
          <p:cNvSpPr/>
          <p:nvPr/>
        </p:nvSpPr>
        <p:spPr>
          <a:xfrm>
            <a:off x="8044201" y="51770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4" name="Shape 114"/>
          <p:cNvSpPr/>
          <p:nvPr/>
        </p:nvSpPr>
        <p:spPr>
          <a:xfrm>
            <a:off x="8044201" y="53294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5" name="Shape 115"/>
          <p:cNvSpPr/>
          <p:nvPr/>
        </p:nvSpPr>
        <p:spPr>
          <a:xfrm>
            <a:off x="8044201" y="5481800"/>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16" name="Shape 116"/>
          <p:cNvSpPr txBox="1"/>
          <p:nvPr/>
        </p:nvSpPr>
        <p:spPr>
          <a:xfrm>
            <a:off x="523351" y="4052900"/>
            <a:ext cx="4533699" cy="1633049"/>
          </a:xfrm>
          <a:prstGeom prst="rect">
            <a:avLst/>
          </a:prstGeom>
          <a:noFill/>
          <a:ln w="9525" cap="flat" cmpd="sng">
            <a:solidFill>
              <a:schemeClr val="dk2"/>
            </a:solidFill>
            <a:prstDash val="dash"/>
            <a:round/>
            <a:headEnd type="none" w="med" len="med"/>
            <a:tailEnd type="none" w="med" len="med"/>
          </a:ln>
        </p:spPr>
        <p:txBody>
          <a:bodyPr lIns="91425" tIns="91425" rIns="91425" bIns="91425" anchor="t" anchorCtr="0">
            <a:noAutofit/>
          </a:bodyPr>
          <a:lstStyle/>
          <a:p>
            <a:r>
              <a:rPr lang="en" b="1" dirty="0">
                <a:latin typeface="Calibri"/>
                <a:ea typeface="Calibri"/>
                <a:cs typeface="Calibri"/>
                <a:sym typeface="Calibri"/>
              </a:rPr>
              <a:t>However, there is an issue here …</a:t>
            </a:r>
          </a:p>
          <a:p>
            <a:r>
              <a:rPr lang="en" dirty="0">
                <a:latin typeface="Calibri"/>
                <a:ea typeface="Calibri"/>
                <a:cs typeface="Calibri"/>
                <a:sym typeface="Calibri"/>
              </a:rPr>
              <a:t>- ACL might only be operating on IP src/dst </a:t>
            </a:r>
          </a:p>
          <a:p>
            <a:r>
              <a:rPr lang="en" dirty="0">
                <a:latin typeface="Calibri"/>
                <a:ea typeface="Calibri"/>
                <a:cs typeface="Calibri"/>
                <a:sym typeface="Calibri"/>
              </a:rPr>
              <a:t>- In which case, rest of the fields are dead</a:t>
            </a:r>
          </a:p>
          <a:p>
            <a:endParaRPr dirty="0">
              <a:latin typeface="Calibri"/>
              <a:ea typeface="Calibri"/>
              <a:cs typeface="Calibri"/>
              <a:sym typeface="Calibri"/>
            </a:endParaRPr>
          </a:p>
          <a:p>
            <a:endParaRPr b="1" dirty="0">
              <a:latin typeface="Calibri"/>
              <a:ea typeface="Calibri"/>
              <a:cs typeface="Calibri"/>
              <a:sym typeface="Calibri"/>
            </a:endParaRPr>
          </a:p>
        </p:txBody>
      </p:sp>
      <p:cxnSp>
        <p:nvCxnSpPr>
          <p:cNvPr id="117" name="Shape 117"/>
          <p:cNvCxnSpPr/>
          <p:nvPr/>
        </p:nvCxnSpPr>
        <p:spPr>
          <a:xfrm flipH="1">
            <a:off x="5262881" y="3992567"/>
            <a:ext cx="1698191" cy="60332"/>
          </a:xfrm>
          <a:prstGeom prst="straightConnector1">
            <a:avLst/>
          </a:prstGeom>
          <a:noFill/>
          <a:ln w="9525" cap="flat" cmpd="sng">
            <a:solidFill>
              <a:schemeClr val="dk2"/>
            </a:solidFill>
            <a:prstDash val="solid"/>
            <a:round/>
            <a:headEnd type="none" w="lg" len="lg"/>
            <a:tailEnd type="triangle" w="lg" len="lg"/>
          </a:ln>
        </p:spPr>
      </p:cxnSp>
      <p:sp>
        <p:nvSpPr>
          <p:cNvPr id="118" name="Shape 118"/>
          <p:cNvSpPr txBox="1"/>
          <p:nvPr/>
        </p:nvSpPr>
        <p:spPr>
          <a:xfrm>
            <a:off x="527585" y="5002402"/>
            <a:ext cx="4529464" cy="479399"/>
          </a:xfrm>
          <a:prstGeom prst="rect">
            <a:avLst/>
          </a:prstGeom>
          <a:noFill/>
          <a:ln>
            <a:noFill/>
          </a:ln>
        </p:spPr>
        <p:txBody>
          <a:bodyPr lIns="91425" tIns="91425" rIns="91425" bIns="91425" anchor="t" anchorCtr="0">
            <a:noAutofit/>
          </a:bodyPr>
          <a:lstStyle/>
          <a:p>
            <a:pPr>
              <a:buClr>
                <a:schemeClr val="dk1"/>
              </a:buClr>
              <a:buSzPct val="78571"/>
            </a:pPr>
            <a:r>
              <a:rPr lang="en" dirty="0">
                <a:solidFill>
                  <a:srgbClr val="CC4125"/>
                </a:solidFill>
                <a:latin typeface="Calibri"/>
                <a:ea typeface="Calibri"/>
                <a:cs typeface="Calibri"/>
                <a:sym typeface="Calibri"/>
              </a:rPr>
              <a:t>- A </a:t>
            </a:r>
            <a:r>
              <a:rPr lang="en" b="1" dirty="0">
                <a:solidFill>
                  <a:srgbClr val="CC4125"/>
                </a:solidFill>
                <a:latin typeface="Calibri"/>
                <a:ea typeface="Calibri"/>
                <a:cs typeface="Calibri"/>
                <a:sym typeface="Calibri"/>
              </a:rPr>
              <a:t>naïve compilation</a:t>
            </a:r>
            <a:r>
              <a:rPr lang="en" dirty="0">
                <a:solidFill>
                  <a:srgbClr val="CC4125"/>
                </a:solidFill>
                <a:latin typeface="Calibri"/>
                <a:ea typeface="Calibri"/>
                <a:cs typeface="Calibri"/>
                <a:sym typeface="Calibri"/>
              </a:rPr>
              <a:t> will add these dead fields in the data plane</a:t>
            </a:r>
          </a:p>
          <a:p>
            <a:endParaRPr dirty="0"/>
          </a:p>
        </p:txBody>
      </p:sp>
      <p:sp>
        <p:nvSpPr>
          <p:cNvPr id="2" name="Slide Number Placeholder 1"/>
          <p:cNvSpPr>
            <a:spLocks noGrp="1"/>
          </p:cNvSpPr>
          <p:nvPr>
            <p:ph type="sldNum" idx="12"/>
          </p:nvPr>
        </p:nvSpPr>
        <p:spPr/>
        <p:txBody>
          <a:bodyPr/>
          <a:lstStyle/>
          <a:p>
            <a:fld id="{00000000-1234-1234-1234-123412341234}" type="slidenum">
              <a:rPr lang="en" smtClean="0"/>
              <a:pPr/>
              <a:t>24</a:t>
            </a:fld>
            <a:endParaRPr lang="en"/>
          </a:p>
        </p:txBody>
      </p:sp>
    </p:spTree>
    <p:extLst>
      <p:ext uri="{BB962C8B-B14F-4D97-AF65-F5344CB8AC3E}">
        <p14:creationId xmlns:p14="http://schemas.microsoft.com/office/powerpoint/2010/main" val="1657599362"/>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8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1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1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1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5"/>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9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9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9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0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0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0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0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0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0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0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07"/>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98"/>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10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09"/>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16"/>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117"/>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82" grpId="0" animBg="1"/>
      <p:bldP spid="86" grpId="0" animBg="1"/>
      <p:bldP spid="87" grpId="0" animBg="1"/>
      <p:bldP spid="88" grpId="0" animBg="1"/>
      <p:bldP spid="89" grpId="0" animBg="1"/>
      <p:bldP spid="90" grpId="0" animBg="1"/>
      <p:bldP spid="91" grpId="0" animBg="1"/>
      <p:bldP spid="92" grpId="0" animBg="1"/>
      <p:bldP spid="93" grpId="0" animBg="1"/>
      <p:bldP spid="94" grpId="0" animBg="1"/>
      <p:bldP spid="96" grpId="0"/>
      <p:bldP spid="97" grpId="0" animBg="1"/>
      <p:bldP spid="99" grpId="0" animBg="1"/>
      <p:bldP spid="100" grpId="0" animBg="1"/>
      <p:bldP spid="101" grpId="0"/>
      <p:bldP spid="102" grpId="0"/>
      <p:bldP spid="103" grpId="0" animBg="1"/>
      <p:bldP spid="104" grpId="0" animBg="1"/>
      <p:bldP spid="105" grpId="0"/>
      <p:bldP spid="106" grpId="0" animBg="1"/>
      <p:bldP spid="107" grpId="0"/>
      <p:bldP spid="109" grpId="0"/>
      <p:bldP spid="110" grpId="0" animBg="1"/>
      <p:bldP spid="111" grpId="0" animBg="1"/>
      <p:bldP spid="112" grpId="0" animBg="1"/>
      <p:bldP spid="113" grpId="0" animBg="1"/>
      <p:bldP spid="114" grpId="0" animBg="1"/>
      <p:bldP spid="115" grpId="0" animBg="1"/>
      <p:bldP spid="116" grpId="0" animBg="1"/>
      <p:bldP spid="11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457200" y="3618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NetASM: An Intermediate Representation</a:t>
            </a:r>
          </a:p>
        </p:txBody>
      </p:sp>
      <p:pic>
        <p:nvPicPr>
          <p:cNvPr id="124" name="Shape 124"/>
          <p:cNvPicPr preferRelativeResize="0"/>
          <p:nvPr/>
        </p:nvPicPr>
        <p:blipFill>
          <a:blip r:embed="rId3">
            <a:alphaModFix/>
          </a:blip>
          <a:stretch>
            <a:fillRect/>
          </a:stretch>
        </p:blipFill>
        <p:spPr>
          <a:xfrm>
            <a:off x="4809253" y="2654181"/>
            <a:ext cx="4039364" cy="2166852"/>
          </a:xfrm>
          <a:prstGeom prst="rect">
            <a:avLst/>
          </a:prstGeom>
          <a:noFill/>
          <a:ln>
            <a:noFill/>
          </a:ln>
        </p:spPr>
      </p:pic>
      <p:sp>
        <p:nvSpPr>
          <p:cNvPr id="125" name="Shape 125"/>
          <p:cNvSpPr txBox="1"/>
          <p:nvPr/>
        </p:nvSpPr>
        <p:spPr>
          <a:xfrm>
            <a:off x="385175" y="2062983"/>
            <a:ext cx="4424079" cy="695891"/>
          </a:xfrm>
          <a:prstGeom prst="rect">
            <a:avLst/>
          </a:prstGeom>
          <a:noFill/>
          <a:ln w="9525" cap="flat" cmpd="sng">
            <a:solidFill>
              <a:schemeClr val="dk2"/>
            </a:solidFill>
            <a:prstDash val="dash"/>
            <a:round/>
            <a:headEnd type="none" w="med" len="med"/>
            <a:tailEnd type="none" w="med" len="med"/>
          </a:ln>
        </p:spPr>
        <p:txBody>
          <a:bodyPr lIns="91425" tIns="91425" rIns="91425" bIns="91425" anchor="t" anchorCtr="0">
            <a:noAutofit/>
          </a:bodyPr>
          <a:lstStyle/>
          <a:p>
            <a:r>
              <a:rPr lang="en-US" dirty="0">
                <a:latin typeface="Calibri"/>
                <a:ea typeface="Calibri"/>
                <a:cs typeface="Calibri"/>
                <a:sym typeface="Calibri"/>
              </a:rPr>
              <a:t>Enables </a:t>
            </a:r>
            <a:r>
              <a:rPr lang="en" dirty="0">
                <a:latin typeface="Calibri"/>
                <a:ea typeface="Calibri"/>
                <a:cs typeface="Calibri"/>
                <a:sym typeface="Calibri"/>
              </a:rPr>
              <a:t>a </a:t>
            </a:r>
            <a:r>
              <a:rPr lang="en" b="1" dirty="0">
                <a:latin typeface="Calibri"/>
                <a:ea typeface="Calibri"/>
                <a:cs typeface="Calibri"/>
                <a:sym typeface="Calibri"/>
              </a:rPr>
              <a:t>common platform</a:t>
            </a:r>
            <a:r>
              <a:rPr lang="en" dirty="0">
                <a:latin typeface="Calibri"/>
                <a:ea typeface="Calibri"/>
                <a:cs typeface="Calibri"/>
                <a:sym typeface="Calibri"/>
              </a:rPr>
              <a:t> for writing optimizations for programmable data planes</a:t>
            </a:r>
          </a:p>
        </p:txBody>
      </p:sp>
      <p:sp>
        <p:nvSpPr>
          <p:cNvPr id="126" name="Shape 126"/>
          <p:cNvSpPr txBox="1"/>
          <p:nvPr/>
        </p:nvSpPr>
        <p:spPr>
          <a:xfrm>
            <a:off x="320975" y="2839235"/>
            <a:ext cx="3787500" cy="561000"/>
          </a:xfrm>
          <a:prstGeom prst="rect">
            <a:avLst/>
          </a:prstGeom>
          <a:noFill/>
          <a:ln>
            <a:noFill/>
          </a:ln>
        </p:spPr>
        <p:txBody>
          <a:bodyPr lIns="91425" tIns="91425" rIns="91425" bIns="91425" anchor="t" anchorCtr="0">
            <a:noAutofit/>
          </a:bodyPr>
          <a:lstStyle/>
          <a:p>
            <a:r>
              <a:rPr lang="en" sz="1600" b="1" dirty="0">
                <a:latin typeface="Calibri"/>
                <a:ea typeface="Calibri"/>
                <a:cs typeface="Calibri"/>
                <a:sym typeface="Calibri"/>
              </a:rPr>
              <a:t>NetASM Design Features</a:t>
            </a:r>
          </a:p>
          <a:p>
            <a:r>
              <a:rPr lang="en" sz="1600" dirty="0">
                <a:latin typeface="Calibri"/>
                <a:ea typeface="Calibri"/>
                <a:cs typeface="Calibri"/>
                <a:sym typeface="Calibri"/>
              </a:rPr>
              <a:t>- Provides an abstract data plane model</a:t>
            </a:r>
          </a:p>
          <a:p>
            <a:pPr>
              <a:buClr>
                <a:srgbClr val="000000"/>
              </a:buClr>
            </a:pPr>
            <a:endParaRPr sz="1600" dirty="0">
              <a:latin typeface="Calibri"/>
              <a:ea typeface="Calibri"/>
              <a:cs typeface="Calibri"/>
              <a:sym typeface="Calibri"/>
            </a:endParaRPr>
          </a:p>
        </p:txBody>
      </p:sp>
      <p:sp>
        <p:nvSpPr>
          <p:cNvPr id="127" name="Shape 127"/>
          <p:cNvSpPr txBox="1"/>
          <p:nvPr/>
        </p:nvSpPr>
        <p:spPr>
          <a:xfrm>
            <a:off x="320975" y="3326674"/>
            <a:ext cx="4108500" cy="479399"/>
          </a:xfrm>
          <a:prstGeom prst="rect">
            <a:avLst/>
          </a:prstGeom>
          <a:noFill/>
          <a:ln>
            <a:noFill/>
          </a:ln>
        </p:spPr>
        <p:txBody>
          <a:bodyPr lIns="91425" tIns="91425" rIns="91425" bIns="91425" anchor="t" anchorCtr="0">
            <a:noAutofit/>
          </a:bodyPr>
          <a:lstStyle/>
          <a:p>
            <a:pPr>
              <a:buClr>
                <a:schemeClr val="dk1"/>
              </a:buClr>
              <a:buSzPct val="78571"/>
            </a:pPr>
            <a:r>
              <a:rPr lang="en" sz="1600" dirty="0">
                <a:solidFill>
                  <a:schemeClr val="dk1"/>
                </a:solidFill>
                <a:latin typeface="Calibri"/>
                <a:ea typeface="Calibri"/>
                <a:cs typeface="Calibri"/>
                <a:sym typeface="Calibri"/>
              </a:rPr>
              <a:t>- Two kinds of state</a:t>
            </a:r>
          </a:p>
          <a:p>
            <a:pPr>
              <a:buClr>
                <a:schemeClr val="dk1"/>
              </a:buClr>
              <a:buSzPct val="78571"/>
            </a:pPr>
            <a:r>
              <a:rPr lang="en" sz="1600" dirty="0">
                <a:solidFill>
                  <a:schemeClr val="dk1"/>
                </a:solidFill>
                <a:latin typeface="Calibri"/>
                <a:ea typeface="Calibri"/>
                <a:cs typeface="Calibri"/>
                <a:sym typeface="Calibri"/>
              </a:rPr>
              <a:t>    a. Per-packet state (e.g., fields)</a:t>
            </a:r>
          </a:p>
          <a:p>
            <a:pPr>
              <a:buClr>
                <a:schemeClr val="dk1"/>
              </a:buClr>
              <a:buSzPct val="78571"/>
            </a:pPr>
            <a:r>
              <a:rPr lang="en" sz="1600" dirty="0">
                <a:solidFill>
                  <a:schemeClr val="dk1"/>
                </a:solidFill>
                <a:latin typeface="Calibri"/>
                <a:ea typeface="Calibri"/>
                <a:cs typeface="Calibri"/>
                <a:sym typeface="Calibri"/>
              </a:rPr>
              <a:t>    b. Persistent state (e.g., tables)</a:t>
            </a:r>
          </a:p>
        </p:txBody>
      </p:sp>
      <p:sp>
        <p:nvSpPr>
          <p:cNvPr id="128" name="Shape 128"/>
          <p:cNvSpPr txBox="1"/>
          <p:nvPr/>
        </p:nvSpPr>
        <p:spPr>
          <a:xfrm>
            <a:off x="320975" y="4050282"/>
            <a:ext cx="4736613" cy="479399"/>
          </a:xfrm>
          <a:prstGeom prst="rect">
            <a:avLst/>
          </a:prstGeom>
          <a:noFill/>
          <a:ln>
            <a:noFill/>
          </a:ln>
        </p:spPr>
        <p:txBody>
          <a:bodyPr lIns="91425" tIns="91425" rIns="91425" bIns="91425" anchor="t" anchorCtr="0">
            <a:noAutofit/>
          </a:bodyPr>
          <a:lstStyle/>
          <a:p>
            <a:pPr>
              <a:buClr>
                <a:schemeClr val="dk1"/>
              </a:buClr>
              <a:buSzPct val="78571"/>
            </a:pPr>
            <a:r>
              <a:rPr lang="en" sz="1600" dirty="0">
                <a:solidFill>
                  <a:schemeClr val="dk1"/>
                </a:solidFill>
                <a:latin typeface="Calibri"/>
                <a:ea typeface="Calibri"/>
                <a:cs typeface="Calibri"/>
                <a:sym typeface="Calibri"/>
              </a:rPr>
              <a:t>- Modes of execution</a:t>
            </a:r>
          </a:p>
          <a:p>
            <a:r>
              <a:rPr lang="en" sz="1600" dirty="0">
                <a:solidFill>
                  <a:schemeClr val="dk1"/>
                </a:solidFill>
                <a:latin typeface="Calibri"/>
                <a:ea typeface="Calibri"/>
                <a:cs typeface="Calibri"/>
                <a:sym typeface="Calibri"/>
              </a:rPr>
              <a:t>    a. </a:t>
            </a:r>
            <a:r>
              <a:rPr lang="en" sz="1600" u="sng" dirty="0">
                <a:solidFill>
                  <a:schemeClr val="dk1"/>
                </a:solidFill>
                <a:latin typeface="Calibri"/>
                <a:ea typeface="Calibri"/>
                <a:cs typeface="Calibri"/>
                <a:sym typeface="Calibri"/>
              </a:rPr>
              <a:t>Sequential</a:t>
            </a:r>
            <a:r>
              <a:rPr lang="en" sz="1600" dirty="0">
                <a:solidFill>
                  <a:schemeClr val="dk1"/>
                </a:solidFill>
                <a:latin typeface="Calibri"/>
                <a:ea typeface="Calibri"/>
                <a:cs typeface="Calibri"/>
                <a:sym typeface="Calibri"/>
              </a:rPr>
              <a:t> for invoking pipelined parallelism</a:t>
            </a:r>
          </a:p>
          <a:p>
            <a:r>
              <a:rPr lang="en" sz="1600" dirty="0">
                <a:solidFill>
                  <a:schemeClr val="dk1"/>
                </a:solidFill>
                <a:latin typeface="Calibri"/>
                <a:ea typeface="Calibri"/>
                <a:cs typeface="Calibri"/>
                <a:sym typeface="Calibri"/>
              </a:rPr>
              <a:t>    b. </a:t>
            </a:r>
            <a:r>
              <a:rPr lang="en" sz="1600" u="sng" dirty="0">
                <a:solidFill>
                  <a:schemeClr val="dk1"/>
                </a:solidFill>
                <a:latin typeface="Calibri"/>
                <a:ea typeface="Calibri"/>
                <a:cs typeface="Calibri"/>
                <a:sym typeface="Calibri"/>
              </a:rPr>
              <a:t>Concurrent</a:t>
            </a:r>
            <a:r>
              <a:rPr lang="en" sz="1600" dirty="0">
                <a:solidFill>
                  <a:schemeClr val="dk1"/>
                </a:solidFill>
                <a:latin typeface="Calibri"/>
                <a:ea typeface="Calibri"/>
                <a:cs typeface="Calibri"/>
                <a:sym typeface="Calibri"/>
              </a:rPr>
              <a:t> for latency sensitive applications</a:t>
            </a:r>
          </a:p>
          <a:p>
            <a:pPr>
              <a:buClr>
                <a:schemeClr val="dk1"/>
              </a:buClr>
              <a:buSzPct val="78571"/>
            </a:pPr>
            <a:r>
              <a:rPr lang="en" sz="1600" dirty="0">
                <a:solidFill>
                  <a:schemeClr val="dk1"/>
                </a:solidFill>
                <a:latin typeface="Calibri"/>
                <a:ea typeface="Calibri"/>
                <a:cs typeface="Calibri"/>
                <a:sym typeface="Calibri"/>
              </a:rPr>
              <a:t>    c. </a:t>
            </a:r>
            <a:r>
              <a:rPr lang="en" sz="1600" u="sng" dirty="0">
                <a:solidFill>
                  <a:schemeClr val="dk1"/>
                </a:solidFill>
                <a:latin typeface="Calibri"/>
                <a:ea typeface="Calibri"/>
                <a:cs typeface="Calibri"/>
                <a:sym typeface="Calibri"/>
              </a:rPr>
              <a:t>Atomic</a:t>
            </a:r>
            <a:r>
              <a:rPr lang="en" sz="1600" dirty="0">
                <a:solidFill>
                  <a:schemeClr val="dk1"/>
                </a:solidFill>
                <a:latin typeface="Calibri"/>
                <a:ea typeface="Calibri"/>
                <a:cs typeface="Calibri"/>
                <a:sym typeface="Calibri"/>
              </a:rPr>
              <a:t> for stateful operations using shared state</a:t>
            </a:r>
          </a:p>
        </p:txBody>
      </p:sp>
      <p:sp>
        <p:nvSpPr>
          <p:cNvPr id="129" name="Shape 129"/>
          <p:cNvSpPr txBox="1"/>
          <p:nvPr/>
        </p:nvSpPr>
        <p:spPr>
          <a:xfrm>
            <a:off x="320975" y="5030519"/>
            <a:ext cx="4108500" cy="479399"/>
          </a:xfrm>
          <a:prstGeom prst="rect">
            <a:avLst/>
          </a:prstGeom>
          <a:noFill/>
          <a:ln>
            <a:noFill/>
          </a:ln>
        </p:spPr>
        <p:txBody>
          <a:bodyPr lIns="91425" tIns="91425" rIns="91425" bIns="91425" anchor="t" anchorCtr="0">
            <a:noAutofit/>
          </a:bodyPr>
          <a:lstStyle/>
          <a:p>
            <a:r>
              <a:rPr lang="en" sz="1600" dirty="0">
                <a:solidFill>
                  <a:schemeClr val="dk1"/>
                </a:solidFill>
                <a:latin typeface="Calibri"/>
                <a:ea typeface="Calibri"/>
                <a:cs typeface="Calibri"/>
                <a:sym typeface="Calibri"/>
              </a:rPr>
              <a:t>- 23 primitive instructions</a:t>
            </a:r>
          </a:p>
        </p:txBody>
      </p:sp>
      <p:sp>
        <p:nvSpPr>
          <p:cNvPr id="2" name="Slide Number Placeholder 1"/>
          <p:cNvSpPr>
            <a:spLocks noGrp="1"/>
          </p:cNvSpPr>
          <p:nvPr>
            <p:ph type="sldNum" idx="12"/>
          </p:nvPr>
        </p:nvSpPr>
        <p:spPr/>
        <p:txBody>
          <a:bodyPr/>
          <a:lstStyle/>
          <a:p>
            <a:fld id="{00000000-1234-1234-1234-123412341234}" type="slidenum">
              <a:rPr lang="en" smtClean="0"/>
              <a:pPr/>
              <a:t>25</a:t>
            </a:fld>
            <a:endParaRPr lang="en"/>
          </a:p>
        </p:txBody>
      </p:sp>
    </p:spTree>
    <p:extLst>
      <p:ext uri="{BB962C8B-B14F-4D97-AF65-F5344CB8AC3E}">
        <p14:creationId xmlns:p14="http://schemas.microsoft.com/office/powerpoint/2010/main" val="2769828499"/>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6" grpId="0"/>
      <p:bldP spid="127" grpId="0"/>
      <p:bldP spid="128" grpId="0"/>
      <p:bldP spid="1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457200" y="4572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Compiling Policy “using NetASM”</a:t>
            </a:r>
          </a:p>
        </p:txBody>
      </p:sp>
      <p:sp>
        <p:nvSpPr>
          <p:cNvPr id="135" name="Shape 135"/>
          <p:cNvSpPr/>
          <p:nvPr/>
        </p:nvSpPr>
        <p:spPr>
          <a:xfrm>
            <a:off x="1910611" y="4965626"/>
            <a:ext cx="1921800" cy="627599"/>
          </a:xfrm>
          <a:prstGeom prst="rect">
            <a:avLst/>
          </a:prstGeom>
          <a:solidFill>
            <a:srgbClr val="CCCCCC"/>
          </a:solidFill>
          <a:ln w="19050" cap="flat" cmpd="sng">
            <a:solidFill>
              <a:srgbClr val="666666"/>
            </a:solidFill>
            <a:prstDash val="solid"/>
            <a:round/>
            <a:headEnd type="none" w="med" len="med"/>
            <a:tailEnd type="none" w="med" len="med"/>
          </a:ln>
        </p:spPr>
        <p:txBody>
          <a:bodyPr lIns="91425" tIns="91425" rIns="91425" bIns="91425" anchor="ctr" anchorCtr="0">
            <a:noAutofit/>
          </a:bodyPr>
          <a:lstStyle/>
          <a:p>
            <a:pPr algn="ctr"/>
            <a:r>
              <a:rPr lang="en" sz="1600" dirty="0">
                <a:latin typeface="Calibri"/>
                <a:ea typeface="Calibri"/>
                <a:cs typeface="Calibri"/>
                <a:sym typeface="Calibri"/>
              </a:rPr>
              <a:t>Data Plane</a:t>
            </a:r>
          </a:p>
        </p:txBody>
      </p:sp>
      <p:pic>
        <p:nvPicPr>
          <p:cNvPr id="136" name="Shape 136"/>
          <p:cNvPicPr preferRelativeResize="0"/>
          <p:nvPr/>
        </p:nvPicPr>
        <p:blipFill>
          <a:blip r:embed="rId3">
            <a:alphaModFix/>
          </a:blip>
          <a:stretch>
            <a:fillRect/>
          </a:stretch>
        </p:blipFill>
        <p:spPr>
          <a:xfrm>
            <a:off x="2604847" y="4830929"/>
            <a:ext cx="286634" cy="313020"/>
          </a:xfrm>
          <a:prstGeom prst="rect">
            <a:avLst/>
          </a:prstGeom>
          <a:noFill/>
          <a:ln>
            <a:noFill/>
          </a:ln>
        </p:spPr>
      </p:pic>
      <p:pic>
        <p:nvPicPr>
          <p:cNvPr id="137" name="Shape 137"/>
          <p:cNvPicPr preferRelativeResize="0"/>
          <p:nvPr/>
        </p:nvPicPr>
        <p:blipFill>
          <a:blip r:embed="rId3">
            <a:alphaModFix/>
          </a:blip>
          <a:stretch>
            <a:fillRect/>
          </a:stretch>
        </p:blipFill>
        <p:spPr>
          <a:xfrm>
            <a:off x="2787492" y="4667850"/>
            <a:ext cx="175994" cy="192194"/>
          </a:xfrm>
          <a:prstGeom prst="rect">
            <a:avLst/>
          </a:prstGeom>
          <a:noFill/>
          <a:ln>
            <a:noFill/>
          </a:ln>
        </p:spPr>
      </p:pic>
      <p:pic>
        <p:nvPicPr>
          <p:cNvPr id="138" name="Shape 138"/>
          <p:cNvPicPr preferRelativeResize="0"/>
          <p:nvPr/>
        </p:nvPicPr>
        <p:blipFill>
          <a:blip r:embed="rId3">
            <a:alphaModFix/>
          </a:blip>
          <a:stretch>
            <a:fillRect/>
          </a:stretch>
        </p:blipFill>
        <p:spPr>
          <a:xfrm>
            <a:off x="2907475" y="4830929"/>
            <a:ext cx="230697" cy="251934"/>
          </a:xfrm>
          <a:prstGeom prst="rect">
            <a:avLst/>
          </a:prstGeom>
          <a:noFill/>
          <a:ln>
            <a:noFill/>
          </a:ln>
        </p:spPr>
      </p:pic>
      <p:sp>
        <p:nvSpPr>
          <p:cNvPr id="139" name="Shape 139"/>
          <p:cNvSpPr/>
          <p:nvPr/>
        </p:nvSpPr>
        <p:spPr>
          <a:xfrm>
            <a:off x="1685761" y="2449375"/>
            <a:ext cx="2371499" cy="700200"/>
          </a:xfrm>
          <a:prstGeom prst="foldedCorner">
            <a:avLst>
              <a:gd name="adj" fmla="val 16667"/>
            </a:avLst>
          </a:prstGeom>
          <a:solidFill>
            <a:srgbClr val="EFEFE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sz="1000">
              <a:latin typeface="Consolas"/>
              <a:ea typeface="Consolas"/>
              <a:cs typeface="Consolas"/>
              <a:sym typeface="Consolas"/>
            </a:endParaRPr>
          </a:p>
        </p:txBody>
      </p:sp>
      <p:sp>
        <p:nvSpPr>
          <p:cNvPr id="140" name="Shape 140"/>
          <p:cNvSpPr/>
          <p:nvPr/>
        </p:nvSpPr>
        <p:spPr>
          <a:xfrm>
            <a:off x="1744459" y="2647276"/>
            <a:ext cx="713232" cy="312899"/>
          </a:xfrm>
          <a:prstGeom prst="ellipse">
            <a:avLst/>
          </a:prstGeom>
          <a:solidFill>
            <a:srgbClr val="A2C4C9"/>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41" name="Shape 141"/>
          <p:cNvSpPr/>
          <p:nvPr/>
        </p:nvSpPr>
        <p:spPr>
          <a:xfrm>
            <a:off x="2634778" y="2647277"/>
            <a:ext cx="612740" cy="312899"/>
          </a:xfrm>
          <a:prstGeom prst="ellipse">
            <a:avLst/>
          </a:prstGeom>
          <a:solidFill>
            <a:srgbClr val="A2C4C9"/>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42" name="Shape 142"/>
          <p:cNvSpPr txBox="1"/>
          <p:nvPr/>
        </p:nvSpPr>
        <p:spPr>
          <a:xfrm>
            <a:off x="1744460" y="2583226"/>
            <a:ext cx="722376" cy="430199"/>
          </a:xfrm>
          <a:prstGeom prst="rect">
            <a:avLst/>
          </a:prstGeom>
          <a:noFill/>
          <a:ln>
            <a:noFill/>
          </a:ln>
        </p:spPr>
        <p:txBody>
          <a:bodyPr lIns="91425" tIns="91425" rIns="91425" bIns="91425" anchor="ctr" anchorCtr="0">
            <a:noAutofit/>
          </a:bodyPr>
          <a:lstStyle/>
          <a:p>
            <a:pPr algn="ctr">
              <a:buClr>
                <a:schemeClr val="dk1"/>
              </a:buClr>
              <a:buSzPct val="137500"/>
            </a:pP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ETH</a:t>
            </a:r>
          </a:p>
        </p:txBody>
      </p:sp>
      <p:sp>
        <p:nvSpPr>
          <p:cNvPr id="143" name="Shape 143"/>
          <p:cNvSpPr txBox="1"/>
          <p:nvPr/>
        </p:nvSpPr>
        <p:spPr>
          <a:xfrm>
            <a:off x="2634779" y="2588626"/>
            <a:ext cx="604913" cy="430199"/>
          </a:xfrm>
          <a:prstGeom prst="rect">
            <a:avLst/>
          </a:prstGeom>
          <a:noFill/>
          <a:ln>
            <a:noFill/>
          </a:ln>
        </p:spPr>
        <p:txBody>
          <a:bodyPr lIns="91425" tIns="91425" rIns="91425" bIns="91425" anchor="ctr" anchorCtr="0">
            <a:noAutofit/>
          </a:bodyPr>
          <a:lstStyle/>
          <a:p>
            <a:pPr algn="ctr"/>
            <a:r>
              <a:rPr lang="en" sz="1100" dirty="0">
                <a:solidFill>
                  <a:srgbClr val="434343"/>
                </a:solidFill>
                <a:latin typeface="Consolas"/>
                <a:ea typeface="Consolas"/>
                <a:cs typeface="Consolas"/>
                <a:sym typeface="Consolas"/>
              </a:rPr>
              <a:t>Parse</a:t>
            </a:r>
          </a:p>
          <a:p>
            <a:pPr algn="ctr"/>
            <a:r>
              <a:rPr lang="en" sz="1100" dirty="0">
                <a:solidFill>
                  <a:srgbClr val="434343"/>
                </a:solidFill>
                <a:latin typeface="Consolas"/>
                <a:ea typeface="Consolas"/>
                <a:cs typeface="Consolas"/>
                <a:sym typeface="Consolas"/>
              </a:rPr>
              <a:t>IP</a:t>
            </a:r>
          </a:p>
        </p:txBody>
      </p:sp>
      <p:sp>
        <p:nvSpPr>
          <p:cNvPr id="144" name="Shape 144"/>
          <p:cNvSpPr/>
          <p:nvPr/>
        </p:nvSpPr>
        <p:spPr>
          <a:xfrm>
            <a:off x="2468347" y="2731425"/>
            <a:ext cx="140700" cy="144600"/>
          </a:xfrm>
          <a:prstGeom prst="mathPlus">
            <a:avLst>
              <a:gd name="adj1" fmla="val 0"/>
            </a:avLst>
          </a:prstGeom>
          <a:solidFill>
            <a:schemeClr val="dk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45" name="Shape 145"/>
          <p:cNvSpPr/>
          <p:nvPr/>
        </p:nvSpPr>
        <p:spPr>
          <a:xfrm>
            <a:off x="3397498" y="2647276"/>
            <a:ext cx="567599" cy="312899"/>
          </a:xfrm>
          <a:prstGeom prst="ellipse">
            <a:avLst/>
          </a:prstGeom>
          <a:solidFill>
            <a:schemeClr val="lt2"/>
          </a:solidFill>
          <a:ln>
            <a:noFill/>
          </a:ln>
        </p:spPr>
        <p:txBody>
          <a:bodyPr lIns="91425" tIns="91425" rIns="91425" bIns="91425" anchor="ctr" anchorCtr="0">
            <a:noAutofit/>
          </a:bodyPr>
          <a:lstStyle/>
          <a:p>
            <a:pPr algn="ctr"/>
            <a:endParaRPr sz="1000">
              <a:solidFill>
                <a:srgbClr val="434343"/>
              </a:solidFill>
              <a:latin typeface="Consolas"/>
              <a:ea typeface="Consolas"/>
              <a:cs typeface="Consolas"/>
              <a:sym typeface="Consolas"/>
            </a:endParaRPr>
          </a:p>
        </p:txBody>
      </p:sp>
      <p:sp>
        <p:nvSpPr>
          <p:cNvPr id="146" name="Shape 146"/>
          <p:cNvSpPr txBox="1"/>
          <p:nvPr/>
        </p:nvSpPr>
        <p:spPr>
          <a:xfrm>
            <a:off x="3426460" y="2588626"/>
            <a:ext cx="509700" cy="430199"/>
          </a:xfrm>
          <a:prstGeom prst="rect">
            <a:avLst/>
          </a:prstGeom>
          <a:noFill/>
          <a:ln>
            <a:noFill/>
          </a:ln>
        </p:spPr>
        <p:txBody>
          <a:bodyPr lIns="91425" tIns="91425" rIns="91425" bIns="91425" anchor="ctr" anchorCtr="0">
            <a:noAutofit/>
          </a:bodyPr>
          <a:lstStyle/>
          <a:p>
            <a:pPr algn="ctr"/>
            <a:r>
              <a:rPr lang="en" sz="1200" dirty="0">
                <a:solidFill>
                  <a:srgbClr val="434343"/>
                </a:solidFill>
                <a:latin typeface="Consolas"/>
                <a:ea typeface="Consolas"/>
                <a:cs typeface="Consolas"/>
                <a:sym typeface="Consolas"/>
              </a:rPr>
              <a:t>ACL</a:t>
            </a:r>
          </a:p>
        </p:txBody>
      </p:sp>
      <p:sp>
        <p:nvSpPr>
          <p:cNvPr id="147" name="Shape 147"/>
          <p:cNvSpPr/>
          <p:nvPr/>
        </p:nvSpPr>
        <p:spPr>
          <a:xfrm>
            <a:off x="3256797" y="2731425"/>
            <a:ext cx="140700" cy="144600"/>
          </a:xfrm>
          <a:prstGeom prst="mathPlus">
            <a:avLst>
              <a:gd name="adj1" fmla="val 0"/>
            </a:avLst>
          </a:prstGeom>
          <a:solidFill>
            <a:schemeClr val="dk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48" name="Shape 148"/>
          <p:cNvSpPr/>
          <p:nvPr/>
        </p:nvSpPr>
        <p:spPr>
          <a:xfrm>
            <a:off x="1744461" y="50842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49" name="Shape 149"/>
          <p:cNvSpPr/>
          <p:nvPr/>
        </p:nvSpPr>
        <p:spPr>
          <a:xfrm>
            <a:off x="1744461" y="52366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50" name="Shape 150"/>
          <p:cNvSpPr/>
          <p:nvPr/>
        </p:nvSpPr>
        <p:spPr>
          <a:xfrm>
            <a:off x="1744461" y="53890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51" name="Shape 151"/>
          <p:cNvSpPr/>
          <p:nvPr/>
        </p:nvSpPr>
        <p:spPr>
          <a:xfrm>
            <a:off x="3701411" y="50842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52" name="Shape 152"/>
          <p:cNvSpPr/>
          <p:nvPr/>
        </p:nvSpPr>
        <p:spPr>
          <a:xfrm>
            <a:off x="3701411" y="52366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53" name="Shape 153"/>
          <p:cNvSpPr/>
          <p:nvPr/>
        </p:nvSpPr>
        <p:spPr>
          <a:xfrm>
            <a:off x="3701411" y="5389075"/>
            <a:ext cx="286499" cy="85500"/>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pic>
        <p:nvPicPr>
          <p:cNvPr id="154" name="Shape 154"/>
          <p:cNvPicPr preferRelativeResize="0"/>
          <p:nvPr/>
        </p:nvPicPr>
        <p:blipFill>
          <a:blip r:embed="rId4">
            <a:alphaModFix/>
          </a:blip>
          <a:stretch>
            <a:fillRect/>
          </a:stretch>
        </p:blipFill>
        <p:spPr>
          <a:xfrm>
            <a:off x="225598" y="2254257"/>
            <a:ext cx="969263" cy="1088136"/>
          </a:xfrm>
          <a:prstGeom prst="rect">
            <a:avLst/>
          </a:prstGeom>
          <a:noFill/>
          <a:ln>
            <a:noFill/>
          </a:ln>
        </p:spPr>
      </p:pic>
      <p:cxnSp>
        <p:nvCxnSpPr>
          <p:cNvPr id="155" name="Shape 155"/>
          <p:cNvCxnSpPr/>
          <p:nvPr/>
        </p:nvCxnSpPr>
        <p:spPr>
          <a:xfrm>
            <a:off x="1262073" y="2798325"/>
            <a:ext cx="299699" cy="0"/>
          </a:xfrm>
          <a:prstGeom prst="straightConnector1">
            <a:avLst/>
          </a:prstGeom>
          <a:noFill/>
          <a:ln w="19050" cap="flat" cmpd="sng">
            <a:solidFill>
              <a:srgbClr val="000000"/>
            </a:solidFill>
            <a:prstDash val="solid"/>
            <a:round/>
            <a:headEnd type="none" w="lg" len="lg"/>
            <a:tailEnd type="triangle" w="lg" len="lg"/>
          </a:ln>
        </p:spPr>
      </p:cxnSp>
      <p:sp>
        <p:nvSpPr>
          <p:cNvPr id="156" name="Shape 156"/>
          <p:cNvSpPr/>
          <p:nvPr/>
        </p:nvSpPr>
        <p:spPr>
          <a:xfrm>
            <a:off x="1538439" y="3620291"/>
            <a:ext cx="2687592" cy="596254"/>
          </a:xfrm>
          <a:prstGeom prst="rect">
            <a:avLst/>
          </a:prstGeom>
          <a:solidFill>
            <a:srgbClr val="E6B8A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r>
              <a:rPr lang="en" sz="1600" b="1" dirty="0">
                <a:latin typeface="Calibri"/>
                <a:ea typeface="Calibri"/>
                <a:cs typeface="Calibri"/>
                <a:sym typeface="Calibri"/>
              </a:rPr>
              <a:t>NetASM</a:t>
            </a:r>
            <a:r>
              <a:rPr lang="en" sz="1600" dirty="0">
                <a:latin typeface="Calibri"/>
                <a:ea typeface="Calibri"/>
                <a:cs typeface="Calibri"/>
                <a:sym typeface="Calibri"/>
              </a:rPr>
              <a:t> </a:t>
            </a:r>
          </a:p>
          <a:p>
            <a:pPr algn="ctr"/>
            <a:r>
              <a:rPr lang="en" sz="1600" dirty="0">
                <a:latin typeface="Calibri"/>
                <a:ea typeface="Calibri"/>
                <a:cs typeface="Calibri"/>
                <a:sym typeface="Calibri"/>
              </a:rPr>
              <a:t>Common (Intermediate) Layer</a:t>
            </a:r>
          </a:p>
        </p:txBody>
      </p:sp>
      <p:cxnSp>
        <p:nvCxnSpPr>
          <p:cNvPr id="157" name="Shape 157"/>
          <p:cNvCxnSpPr/>
          <p:nvPr/>
        </p:nvCxnSpPr>
        <p:spPr>
          <a:xfrm flipH="1">
            <a:off x="2882236" y="3257376"/>
            <a:ext cx="299" cy="253199"/>
          </a:xfrm>
          <a:prstGeom prst="straightConnector1">
            <a:avLst/>
          </a:prstGeom>
          <a:noFill/>
          <a:ln w="19050" cap="flat" cmpd="sng">
            <a:solidFill>
              <a:srgbClr val="000000"/>
            </a:solidFill>
            <a:prstDash val="solid"/>
            <a:round/>
            <a:headEnd type="none" w="lg" len="lg"/>
            <a:tailEnd type="triangle" w="lg" len="lg"/>
          </a:ln>
        </p:spPr>
      </p:cxnSp>
      <p:cxnSp>
        <p:nvCxnSpPr>
          <p:cNvPr id="158" name="Shape 158"/>
          <p:cNvCxnSpPr/>
          <p:nvPr/>
        </p:nvCxnSpPr>
        <p:spPr>
          <a:xfrm flipH="1">
            <a:off x="2875336" y="4295088"/>
            <a:ext cx="299" cy="253199"/>
          </a:xfrm>
          <a:prstGeom prst="straightConnector1">
            <a:avLst/>
          </a:prstGeom>
          <a:noFill/>
          <a:ln w="19050" cap="flat" cmpd="sng">
            <a:solidFill>
              <a:srgbClr val="000000"/>
            </a:solidFill>
            <a:prstDash val="solid"/>
            <a:round/>
            <a:headEnd type="none" w="lg" len="lg"/>
            <a:tailEnd type="triangle" w="lg" len="lg"/>
          </a:ln>
        </p:spPr>
      </p:cxnSp>
      <p:sp>
        <p:nvSpPr>
          <p:cNvPr id="159" name="Shape 159"/>
          <p:cNvSpPr txBox="1"/>
          <p:nvPr/>
        </p:nvSpPr>
        <p:spPr>
          <a:xfrm>
            <a:off x="4481696" y="2960175"/>
            <a:ext cx="4370853" cy="2183774"/>
          </a:xfrm>
          <a:prstGeom prst="rect">
            <a:avLst/>
          </a:prstGeom>
          <a:noFill/>
          <a:ln w="9525" cap="flat" cmpd="sng">
            <a:solidFill>
              <a:schemeClr val="dk2"/>
            </a:solidFill>
            <a:prstDash val="dash"/>
            <a:round/>
            <a:headEnd type="none" w="med" len="med"/>
            <a:tailEnd type="none" w="med" len="med"/>
          </a:ln>
        </p:spPr>
        <p:txBody>
          <a:bodyPr lIns="91425" tIns="91425" rIns="91425" bIns="91425" anchor="t" anchorCtr="0">
            <a:noAutofit/>
          </a:bodyPr>
          <a:lstStyle/>
          <a:p>
            <a:r>
              <a:rPr lang="en" sz="1600" b="1" dirty="0">
                <a:latin typeface="Calibri"/>
                <a:ea typeface="Calibri"/>
                <a:cs typeface="Calibri"/>
                <a:sym typeface="Calibri"/>
              </a:rPr>
              <a:t>NetASM acts as a common (intermediate) layer</a:t>
            </a:r>
          </a:p>
          <a:p>
            <a:r>
              <a:rPr lang="en" sz="1600" dirty="0">
                <a:latin typeface="Calibri"/>
                <a:ea typeface="Calibri"/>
                <a:cs typeface="Calibri"/>
                <a:sym typeface="Calibri"/>
              </a:rPr>
              <a:t>- </a:t>
            </a:r>
            <a:r>
              <a:rPr lang="en" sz="1600" dirty="0">
                <a:solidFill>
                  <a:schemeClr val="dk1"/>
                </a:solidFill>
                <a:latin typeface="Calibri"/>
                <a:ea typeface="Calibri"/>
                <a:cs typeface="Calibri"/>
                <a:sym typeface="Calibri"/>
              </a:rPr>
              <a:t>Improves quality of code using optimizations like</a:t>
            </a:r>
          </a:p>
          <a:p>
            <a:r>
              <a:rPr lang="en" sz="1600" dirty="0">
                <a:solidFill>
                  <a:schemeClr val="dk1"/>
                </a:solidFill>
                <a:latin typeface="Calibri"/>
                <a:ea typeface="Calibri"/>
                <a:cs typeface="Calibri"/>
                <a:sym typeface="Calibri"/>
              </a:rPr>
              <a:t>code-motion and dead-code/store elimination </a:t>
            </a:r>
          </a:p>
          <a:p>
            <a:endParaRPr sz="1600" b="1" dirty="0">
              <a:latin typeface="Calibri"/>
              <a:ea typeface="Calibri"/>
              <a:cs typeface="Calibri"/>
              <a:sym typeface="Calibri"/>
            </a:endParaRPr>
          </a:p>
        </p:txBody>
      </p:sp>
      <p:cxnSp>
        <p:nvCxnSpPr>
          <p:cNvPr id="160" name="Shape 160"/>
          <p:cNvCxnSpPr/>
          <p:nvPr/>
        </p:nvCxnSpPr>
        <p:spPr>
          <a:xfrm flipH="1">
            <a:off x="2876236" y="3375450"/>
            <a:ext cx="6299" cy="1066500"/>
          </a:xfrm>
          <a:prstGeom prst="straightConnector1">
            <a:avLst/>
          </a:prstGeom>
          <a:noFill/>
          <a:ln w="19050" cap="flat" cmpd="sng">
            <a:solidFill>
              <a:srgbClr val="000000"/>
            </a:solidFill>
            <a:prstDash val="solid"/>
            <a:round/>
            <a:headEnd type="none" w="lg" len="lg"/>
            <a:tailEnd type="triangle" w="lg" len="lg"/>
          </a:ln>
        </p:spPr>
      </p:cxnSp>
      <p:sp>
        <p:nvSpPr>
          <p:cNvPr id="161" name="Shape 161"/>
          <p:cNvSpPr txBox="1"/>
          <p:nvPr/>
        </p:nvSpPr>
        <p:spPr>
          <a:xfrm>
            <a:off x="4481696" y="3669001"/>
            <a:ext cx="4370852" cy="479399"/>
          </a:xfrm>
          <a:prstGeom prst="rect">
            <a:avLst/>
          </a:prstGeom>
          <a:noFill/>
          <a:ln>
            <a:noFill/>
          </a:ln>
        </p:spPr>
        <p:txBody>
          <a:bodyPr lIns="91425" tIns="91425" rIns="91425" bIns="91425" anchor="t" anchorCtr="0">
            <a:noAutofit/>
          </a:bodyPr>
          <a:lstStyle/>
          <a:p>
            <a:r>
              <a:rPr lang="en-US" sz="1600" dirty="0">
                <a:solidFill>
                  <a:schemeClr val="dk1"/>
                </a:solidFill>
                <a:latin typeface="Calibri"/>
                <a:ea typeface="Calibri"/>
                <a:cs typeface="Calibri"/>
                <a:sym typeface="Calibri"/>
              </a:rPr>
              <a:t>    </a:t>
            </a:r>
            <a:r>
              <a:rPr lang="en" sz="1600" dirty="0">
                <a:solidFill>
                  <a:schemeClr val="dk1"/>
                </a:solidFill>
                <a:latin typeface="Calibri"/>
                <a:ea typeface="Calibri"/>
                <a:cs typeface="Calibri"/>
                <a:sym typeface="Calibri"/>
              </a:rPr>
              <a:t>- Performs conventional data and control flow </a:t>
            </a:r>
            <a:r>
              <a:rPr lang="en-US" sz="1600" dirty="0">
                <a:solidFill>
                  <a:schemeClr val="dk1"/>
                </a:solidFill>
                <a:latin typeface="Calibri"/>
                <a:ea typeface="Calibri"/>
                <a:cs typeface="Calibri"/>
                <a:sym typeface="Calibri"/>
              </a:rPr>
              <a:t>    </a:t>
            </a:r>
          </a:p>
          <a:p>
            <a:r>
              <a:rPr lang="en-US" sz="1600" dirty="0">
                <a:solidFill>
                  <a:schemeClr val="dk1"/>
                </a:solidFill>
                <a:latin typeface="Calibri"/>
                <a:ea typeface="Calibri"/>
                <a:cs typeface="Calibri"/>
                <a:sym typeface="Calibri"/>
              </a:rPr>
              <a:t>      </a:t>
            </a:r>
            <a:r>
              <a:rPr lang="en" sz="1600" dirty="0">
                <a:solidFill>
                  <a:schemeClr val="dk1"/>
                </a:solidFill>
                <a:latin typeface="Calibri"/>
                <a:ea typeface="Calibri"/>
                <a:cs typeface="Calibri"/>
                <a:sym typeface="Calibri"/>
              </a:rPr>
              <a:t>analyses</a:t>
            </a:r>
          </a:p>
        </p:txBody>
      </p:sp>
      <p:sp>
        <p:nvSpPr>
          <p:cNvPr id="162" name="Shape 162"/>
          <p:cNvSpPr txBox="1"/>
          <p:nvPr/>
        </p:nvSpPr>
        <p:spPr>
          <a:xfrm>
            <a:off x="4481696" y="4175526"/>
            <a:ext cx="4370853" cy="430199"/>
          </a:xfrm>
          <a:prstGeom prst="rect">
            <a:avLst/>
          </a:prstGeom>
          <a:noFill/>
          <a:ln>
            <a:noFill/>
          </a:ln>
        </p:spPr>
        <p:txBody>
          <a:bodyPr lIns="91425" tIns="91425" rIns="91425" bIns="91425" anchor="t" anchorCtr="0">
            <a:noAutofit/>
          </a:bodyPr>
          <a:lstStyle/>
          <a:p>
            <a:r>
              <a:rPr lang="en-US" sz="1600" dirty="0">
                <a:solidFill>
                  <a:schemeClr val="dk1"/>
                </a:solidFill>
                <a:latin typeface="Calibri"/>
                <a:ea typeface="Calibri"/>
                <a:cs typeface="Calibri"/>
                <a:sym typeface="Calibri"/>
              </a:rPr>
              <a:t>    </a:t>
            </a:r>
            <a:r>
              <a:rPr lang="en" sz="1600" dirty="0">
                <a:solidFill>
                  <a:schemeClr val="dk1"/>
                </a:solidFill>
                <a:latin typeface="Calibri"/>
                <a:ea typeface="Calibri"/>
                <a:cs typeface="Calibri"/>
                <a:sym typeface="Calibri"/>
              </a:rPr>
              <a:t>- Uses target agnostic and specific cost model</a:t>
            </a:r>
          </a:p>
        </p:txBody>
      </p:sp>
      <p:sp>
        <p:nvSpPr>
          <p:cNvPr id="163" name="Shape 163"/>
          <p:cNvSpPr txBox="1"/>
          <p:nvPr/>
        </p:nvSpPr>
        <p:spPr>
          <a:xfrm>
            <a:off x="4481696" y="4448051"/>
            <a:ext cx="3980558" cy="479399"/>
          </a:xfrm>
          <a:prstGeom prst="rect">
            <a:avLst/>
          </a:prstGeom>
          <a:noFill/>
          <a:ln>
            <a:noFill/>
          </a:ln>
        </p:spPr>
        <p:txBody>
          <a:bodyPr lIns="91425" tIns="91425" rIns="91425" bIns="91425" anchor="t" anchorCtr="0">
            <a:noAutofit/>
          </a:bodyPr>
          <a:lstStyle/>
          <a:p>
            <a:r>
              <a:rPr lang="en" sz="1600" dirty="0">
                <a:solidFill>
                  <a:schemeClr val="dk1"/>
                </a:solidFill>
                <a:latin typeface="Calibri"/>
                <a:ea typeface="Calibri"/>
                <a:cs typeface="Calibri"/>
                <a:sym typeface="Calibri"/>
              </a:rPr>
              <a:t>- Improves for metrics like area, latency, and throughput</a:t>
            </a:r>
          </a:p>
        </p:txBody>
      </p:sp>
      <p:cxnSp>
        <p:nvCxnSpPr>
          <p:cNvPr id="164" name="Shape 164"/>
          <p:cNvCxnSpPr/>
          <p:nvPr/>
        </p:nvCxnSpPr>
        <p:spPr>
          <a:xfrm flipV="1">
            <a:off x="4226031" y="2960175"/>
            <a:ext cx="187656" cy="650926"/>
          </a:xfrm>
          <a:prstGeom prst="straightConnector1">
            <a:avLst/>
          </a:prstGeom>
          <a:noFill/>
          <a:ln w="9525" cap="flat" cmpd="sng">
            <a:solidFill>
              <a:schemeClr val="dk2"/>
            </a:solidFill>
            <a:prstDash val="solid"/>
            <a:round/>
            <a:headEnd type="none" w="lg" len="lg"/>
            <a:tailEnd type="triangle" w="lg" len="lg"/>
          </a:ln>
        </p:spPr>
      </p:cxnSp>
      <p:sp>
        <p:nvSpPr>
          <p:cNvPr id="2" name="Slide Number Placeholder 1"/>
          <p:cNvSpPr>
            <a:spLocks noGrp="1"/>
          </p:cNvSpPr>
          <p:nvPr>
            <p:ph type="sldNum" idx="12"/>
          </p:nvPr>
        </p:nvSpPr>
        <p:spPr/>
        <p:txBody>
          <a:bodyPr/>
          <a:lstStyle/>
          <a:p>
            <a:fld id="{00000000-1234-1234-1234-123412341234}" type="slidenum">
              <a:rPr lang="en" smtClean="0"/>
              <a:pPr/>
              <a:t>26</a:t>
            </a:fld>
            <a:endParaRPr lang="en"/>
          </a:p>
        </p:txBody>
      </p:sp>
    </p:spTree>
    <p:extLst>
      <p:ext uri="{BB962C8B-B14F-4D97-AF65-F5344CB8AC3E}">
        <p14:creationId xmlns:p14="http://schemas.microsoft.com/office/powerpoint/2010/main" val="470503934"/>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3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3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3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160"/>
                                        </p:tgtEl>
                                        <p:attrNameLst>
                                          <p:attrName>style.visibility</p:attrName>
                                        </p:attrNameLst>
                                      </p:cBhvr>
                                      <p:to>
                                        <p:strVal val="hidden"/>
                                      </p:to>
                                    </p:set>
                                  </p:childTnLst>
                                </p:cTn>
                              </p:par>
                              <p:par>
                                <p:cTn id="53" presetID="1" presetClass="entr" presetSubtype="0" fill="hold" nodeType="withEffect">
                                  <p:stCondLst>
                                    <p:cond delay="0"/>
                                  </p:stCondLst>
                                  <p:childTnLst>
                                    <p:set>
                                      <p:cBhvr>
                                        <p:cTn id="54" dur="1" fill="hold">
                                          <p:stCondLst>
                                            <p:cond delay="0"/>
                                          </p:stCondLst>
                                        </p:cTn>
                                        <p:tgtEl>
                                          <p:spTgt spid="15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5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5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64"/>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5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6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62"/>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animBg="1"/>
      <p:bldP spid="139" grpId="0" animBg="1"/>
      <p:bldP spid="140" grpId="0" animBg="1"/>
      <p:bldP spid="141" grpId="0" animBg="1"/>
      <p:bldP spid="142" grpId="0"/>
      <p:bldP spid="143" grpId="0"/>
      <p:bldP spid="144" grpId="0" animBg="1"/>
      <p:bldP spid="145" grpId="0" animBg="1"/>
      <p:bldP spid="146" grpId="0"/>
      <p:bldP spid="147" grpId="0" animBg="1"/>
      <p:bldP spid="148" grpId="0" animBg="1"/>
      <p:bldP spid="149" grpId="0" animBg="1"/>
      <p:bldP spid="150" grpId="0" animBg="1"/>
      <p:bldP spid="151" grpId="0" animBg="1"/>
      <p:bldP spid="152" grpId="0" animBg="1"/>
      <p:bldP spid="153" grpId="0" animBg="1"/>
      <p:bldP spid="156" grpId="0" animBg="1"/>
      <p:bldP spid="159" grpId="0" animBg="1"/>
      <p:bldP spid="161" grpId="0"/>
      <p:bldP spid="162" grpId="0"/>
      <p:bldP spid="16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457200" y="3810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Preliminary Evaluations</a:t>
            </a:r>
          </a:p>
        </p:txBody>
      </p:sp>
      <p:sp>
        <p:nvSpPr>
          <p:cNvPr id="170" name="Shape 170"/>
          <p:cNvSpPr txBox="1"/>
          <p:nvPr/>
        </p:nvSpPr>
        <p:spPr>
          <a:xfrm>
            <a:off x="457200" y="1945200"/>
            <a:ext cx="5815500" cy="1122000"/>
          </a:xfrm>
          <a:prstGeom prst="rect">
            <a:avLst/>
          </a:prstGeom>
          <a:noFill/>
          <a:ln>
            <a:noFill/>
          </a:ln>
        </p:spPr>
        <p:txBody>
          <a:bodyPr lIns="91425" tIns="91425" rIns="91425" bIns="91425" anchor="t" anchorCtr="0">
            <a:noAutofit/>
          </a:bodyPr>
          <a:lstStyle/>
          <a:p>
            <a:r>
              <a:rPr lang="en" dirty="0">
                <a:solidFill>
                  <a:schemeClr val="dk1"/>
                </a:solidFill>
                <a:latin typeface="Calibri"/>
                <a:ea typeface="Calibri"/>
                <a:cs typeface="Calibri"/>
                <a:sym typeface="Calibri"/>
              </a:rPr>
              <a:t>- ACL-IPv4 benchmark from ONF Github repository</a:t>
            </a:r>
          </a:p>
          <a:p>
            <a:pPr>
              <a:buClr>
                <a:schemeClr val="dk1"/>
              </a:buClr>
              <a:buSzPct val="61111"/>
            </a:pPr>
            <a:r>
              <a:rPr lang="en" dirty="0">
                <a:solidFill>
                  <a:schemeClr val="dk1"/>
                </a:solidFill>
                <a:latin typeface="Calibri"/>
                <a:ea typeface="Calibri"/>
                <a:cs typeface="Calibri"/>
                <a:sym typeface="Calibri"/>
              </a:rPr>
              <a:t>  </a:t>
            </a:r>
            <a:r>
              <a:rPr lang="en" u="sng" dirty="0">
                <a:solidFill>
                  <a:schemeClr val="hlink"/>
                </a:solidFill>
                <a:latin typeface="Calibri"/>
                <a:ea typeface="Calibri"/>
                <a:cs typeface="Calibri"/>
                <a:sym typeface="Calibri"/>
                <a:hlinkClick r:id="rId3"/>
              </a:rPr>
              <a:t>https://github.com/NetASM/ACL-IPv4-Example</a:t>
            </a:r>
            <a:r>
              <a:rPr lang="en" dirty="0">
                <a:solidFill>
                  <a:schemeClr val="dk1"/>
                </a:solidFill>
                <a:latin typeface="Calibri"/>
                <a:ea typeface="Calibri"/>
                <a:cs typeface="Calibri"/>
                <a:sym typeface="Calibri"/>
              </a:rPr>
              <a:t> </a:t>
            </a:r>
          </a:p>
        </p:txBody>
      </p:sp>
      <p:pic>
        <p:nvPicPr>
          <p:cNvPr id="171" name="Shape 171"/>
          <p:cNvPicPr preferRelativeResize="0"/>
          <p:nvPr/>
        </p:nvPicPr>
        <p:blipFill>
          <a:blip r:embed="rId4">
            <a:alphaModFix/>
          </a:blip>
          <a:stretch>
            <a:fillRect/>
          </a:stretch>
        </p:blipFill>
        <p:spPr>
          <a:xfrm>
            <a:off x="2913724" y="3079875"/>
            <a:ext cx="4351851" cy="2802648"/>
          </a:xfrm>
          <a:prstGeom prst="rect">
            <a:avLst/>
          </a:prstGeom>
          <a:noFill/>
          <a:ln>
            <a:noFill/>
          </a:ln>
        </p:spPr>
      </p:pic>
      <p:sp>
        <p:nvSpPr>
          <p:cNvPr id="172" name="Shape 172"/>
          <p:cNvSpPr txBox="1"/>
          <p:nvPr/>
        </p:nvSpPr>
        <p:spPr>
          <a:xfrm>
            <a:off x="457201" y="2609225"/>
            <a:ext cx="5943599" cy="629700"/>
          </a:xfrm>
          <a:prstGeom prst="rect">
            <a:avLst/>
          </a:prstGeom>
          <a:noFill/>
          <a:ln>
            <a:noFill/>
          </a:ln>
        </p:spPr>
        <p:txBody>
          <a:bodyPr lIns="91425" tIns="91425" rIns="91425" bIns="91425" anchor="t" anchorCtr="0">
            <a:noAutofit/>
          </a:bodyPr>
          <a:lstStyle/>
          <a:p>
            <a:r>
              <a:rPr lang="en" dirty="0">
                <a:solidFill>
                  <a:schemeClr val="dk1"/>
                </a:solidFill>
                <a:latin typeface="Calibri"/>
                <a:ea typeface="Calibri"/>
                <a:cs typeface="Calibri"/>
                <a:sym typeface="Calibri"/>
              </a:rPr>
              <a:t>- Results using our abstract cost model </a:t>
            </a:r>
            <a:r>
              <a:rPr lang="en" sz="1200" dirty="0">
                <a:solidFill>
                  <a:schemeClr val="dk1"/>
                </a:solidFill>
                <a:latin typeface="Calibri"/>
                <a:ea typeface="Calibri"/>
                <a:cs typeface="Calibri"/>
                <a:sym typeface="Calibri"/>
              </a:rPr>
              <a:t>(details in </a:t>
            </a:r>
            <a:r>
              <a:rPr lang="en" sz="1200" dirty="0" smtClean="0">
                <a:solidFill>
                  <a:schemeClr val="dk1"/>
                </a:solidFill>
                <a:latin typeface="Calibri"/>
                <a:ea typeface="Calibri"/>
                <a:cs typeface="Calibri"/>
                <a:sym typeface="Calibri"/>
              </a:rPr>
              <a:t>SOSR 2015 </a:t>
            </a:r>
            <a:r>
              <a:rPr lang="en" sz="1200" dirty="0">
                <a:solidFill>
                  <a:schemeClr val="dk1"/>
                </a:solidFill>
                <a:latin typeface="Calibri"/>
                <a:ea typeface="Calibri"/>
                <a:cs typeface="Calibri"/>
                <a:sym typeface="Calibri"/>
              </a:rPr>
              <a:t>paper)</a:t>
            </a:r>
          </a:p>
        </p:txBody>
      </p:sp>
      <p:sp>
        <p:nvSpPr>
          <p:cNvPr id="2" name="Slide Number Placeholder 1"/>
          <p:cNvSpPr>
            <a:spLocks noGrp="1"/>
          </p:cNvSpPr>
          <p:nvPr>
            <p:ph type="sldNum" idx="12"/>
          </p:nvPr>
        </p:nvSpPr>
        <p:spPr/>
        <p:txBody>
          <a:bodyPr/>
          <a:lstStyle/>
          <a:p>
            <a:fld id="{00000000-1234-1234-1234-123412341234}" type="slidenum">
              <a:rPr lang="en" smtClean="0"/>
              <a:pPr/>
              <a:t>27</a:t>
            </a:fld>
            <a:endParaRPr lang="en"/>
          </a:p>
        </p:txBody>
      </p:sp>
    </p:spTree>
    <p:extLst>
      <p:ext uri="{BB962C8B-B14F-4D97-AF65-F5344CB8AC3E}">
        <p14:creationId xmlns:p14="http://schemas.microsoft.com/office/powerpoint/2010/main" val="77915158"/>
      </p:ext>
    </p:extLst>
  </p:cSld>
  <p:clrMapOvr>
    <a:masterClrMapping/>
  </p:clrMapOvr>
  <p:transition spd="slow">
    <p:cut/>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457200" y="304800"/>
            <a:ext cx="8229600" cy="857400"/>
          </a:xfrm>
          <a:prstGeom prst="rect">
            <a:avLst/>
          </a:prstGeom>
        </p:spPr>
        <p:txBody>
          <a:bodyPr vert="horz" lIns="91425" tIns="91425" rIns="91425" bIns="91425" rtlCol="0" anchor="ctr" anchorCtr="0">
            <a:noAutofit/>
          </a:bodyPr>
          <a:lstStyle/>
          <a:p>
            <a:pPr algn="ctr"/>
            <a:r>
              <a:rPr lang="en" b="0" dirty="0">
                <a:latin typeface="Calibri"/>
                <a:ea typeface="Calibri"/>
                <a:cs typeface="Calibri"/>
                <a:sym typeface="Calibri"/>
              </a:rPr>
              <a:t>Future Work</a:t>
            </a:r>
          </a:p>
        </p:txBody>
      </p:sp>
      <p:sp>
        <p:nvSpPr>
          <p:cNvPr id="170" name="Shape 170"/>
          <p:cNvSpPr/>
          <p:nvPr/>
        </p:nvSpPr>
        <p:spPr>
          <a:xfrm>
            <a:off x="656201" y="2362250"/>
            <a:ext cx="1619099" cy="2503500"/>
          </a:xfrm>
          <a:prstGeom prst="foldedCorner">
            <a:avLst>
              <a:gd name="adj" fmla="val 16667"/>
            </a:avLst>
          </a:prstGeom>
          <a:solidFill>
            <a:srgbClr val="EFEFE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r>
              <a:rPr lang="en" sz="1600" dirty="0">
                <a:latin typeface="Calibri"/>
                <a:ea typeface="Calibri"/>
                <a:cs typeface="Calibri"/>
                <a:sym typeface="Calibri"/>
              </a:rPr>
              <a:t>Complete the language specification for </a:t>
            </a:r>
            <a:r>
              <a:rPr lang="en" sz="1600" b="1" dirty="0">
                <a:latin typeface="Calibri"/>
                <a:ea typeface="Calibri"/>
                <a:cs typeface="Calibri"/>
                <a:sym typeface="Calibri"/>
              </a:rPr>
              <a:t>NetASM</a:t>
            </a:r>
          </a:p>
        </p:txBody>
      </p:sp>
      <p:sp>
        <p:nvSpPr>
          <p:cNvPr id="171" name="Shape 171"/>
          <p:cNvSpPr/>
          <p:nvPr/>
        </p:nvSpPr>
        <p:spPr>
          <a:xfrm>
            <a:off x="3385401" y="2804451"/>
            <a:ext cx="2303699" cy="16190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72" name="Shape 172"/>
          <p:cNvSpPr/>
          <p:nvPr/>
        </p:nvSpPr>
        <p:spPr>
          <a:xfrm>
            <a:off x="3813325" y="2932826"/>
            <a:ext cx="1440900" cy="406499"/>
          </a:xfrm>
          <a:prstGeom prst="rect">
            <a:avLst/>
          </a:prstGeom>
          <a:solidFill>
            <a:srgbClr val="A2C4C9"/>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r>
              <a:rPr lang="en">
                <a:latin typeface="Calibri"/>
                <a:ea typeface="Calibri"/>
                <a:cs typeface="Calibri"/>
                <a:sym typeface="Calibri"/>
              </a:rPr>
              <a:t>Front end</a:t>
            </a:r>
          </a:p>
        </p:txBody>
      </p:sp>
      <p:sp>
        <p:nvSpPr>
          <p:cNvPr id="173" name="Shape 173"/>
          <p:cNvSpPr/>
          <p:nvPr/>
        </p:nvSpPr>
        <p:spPr>
          <a:xfrm>
            <a:off x="3813325" y="3912626"/>
            <a:ext cx="1440900" cy="406499"/>
          </a:xfrm>
          <a:prstGeom prst="rect">
            <a:avLst/>
          </a:prstGeom>
          <a:solidFill>
            <a:srgbClr val="A2C4C9"/>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r>
              <a:rPr lang="en">
                <a:latin typeface="Calibri"/>
                <a:ea typeface="Calibri"/>
                <a:cs typeface="Calibri"/>
                <a:sym typeface="Calibri"/>
              </a:rPr>
              <a:t>Back end</a:t>
            </a:r>
          </a:p>
        </p:txBody>
      </p:sp>
      <p:sp>
        <p:nvSpPr>
          <p:cNvPr id="174" name="Shape 174"/>
          <p:cNvSpPr/>
          <p:nvPr/>
        </p:nvSpPr>
        <p:spPr>
          <a:xfrm>
            <a:off x="3586549" y="3467745"/>
            <a:ext cx="1901400" cy="292499"/>
          </a:xfrm>
          <a:prstGeom prst="rect">
            <a:avLst/>
          </a:prstGeom>
          <a:solidFill>
            <a:srgbClr val="E6B8AF"/>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lgn="ctr"/>
            <a:r>
              <a:rPr lang="en" b="1">
                <a:latin typeface="Calibri"/>
                <a:ea typeface="Calibri"/>
                <a:cs typeface="Calibri"/>
                <a:sym typeface="Calibri"/>
              </a:rPr>
              <a:t>NetASM</a:t>
            </a:r>
          </a:p>
        </p:txBody>
      </p:sp>
      <p:sp>
        <p:nvSpPr>
          <p:cNvPr id="175" name="Shape 175"/>
          <p:cNvSpPr txBox="1"/>
          <p:nvPr/>
        </p:nvSpPr>
        <p:spPr>
          <a:xfrm rot="-5400000">
            <a:off x="2506251" y="3410751"/>
            <a:ext cx="1351799" cy="406499"/>
          </a:xfrm>
          <a:prstGeom prst="rect">
            <a:avLst/>
          </a:prstGeom>
          <a:noFill/>
          <a:ln>
            <a:noFill/>
          </a:ln>
        </p:spPr>
        <p:txBody>
          <a:bodyPr lIns="91425" tIns="91425" rIns="91425" bIns="91425" anchor="ctr" anchorCtr="0">
            <a:noAutofit/>
          </a:bodyPr>
          <a:lstStyle/>
          <a:p>
            <a:pPr algn="ctr"/>
            <a:r>
              <a:rPr lang="en" dirty="0">
                <a:latin typeface="Calibri"/>
                <a:ea typeface="Calibri"/>
                <a:cs typeface="Calibri"/>
                <a:sym typeface="Calibri"/>
              </a:rPr>
              <a:t>Compiler</a:t>
            </a:r>
          </a:p>
        </p:txBody>
      </p:sp>
      <p:sp>
        <p:nvSpPr>
          <p:cNvPr id="176" name="Shape 176"/>
          <p:cNvSpPr txBox="1"/>
          <p:nvPr/>
        </p:nvSpPr>
        <p:spPr>
          <a:xfrm>
            <a:off x="4152125" y="2132975"/>
            <a:ext cx="8346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Click</a:t>
            </a:r>
          </a:p>
        </p:txBody>
      </p:sp>
      <p:sp>
        <p:nvSpPr>
          <p:cNvPr id="177" name="Shape 177"/>
          <p:cNvSpPr txBox="1"/>
          <p:nvPr/>
        </p:nvSpPr>
        <p:spPr>
          <a:xfrm>
            <a:off x="5204175" y="2132975"/>
            <a:ext cx="6135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CNC</a:t>
            </a:r>
          </a:p>
        </p:txBody>
      </p:sp>
      <p:sp>
        <p:nvSpPr>
          <p:cNvPr id="178" name="Shape 178"/>
          <p:cNvSpPr txBox="1"/>
          <p:nvPr/>
        </p:nvSpPr>
        <p:spPr>
          <a:xfrm>
            <a:off x="3100075" y="4700675"/>
            <a:ext cx="8346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RMT</a:t>
            </a:r>
          </a:p>
        </p:txBody>
      </p:sp>
      <p:sp>
        <p:nvSpPr>
          <p:cNvPr id="179" name="Shape 179"/>
          <p:cNvSpPr txBox="1"/>
          <p:nvPr/>
        </p:nvSpPr>
        <p:spPr>
          <a:xfrm>
            <a:off x="4096850" y="4700675"/>
            <a:ext cx="8346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FPGA</a:t>
            </a:r>
          </a:p>
        </p:txBody>
      </p:sp>
      <p:sp>
        <p:nvSpPr>
          <p:cNvPr id="180" name="Shape 180"/>
          <p:cNvSpPr txBox="1"/>
          <p:nvPr/>
        </p:nvSpPr>
        <p:spPr>
          <a:xfrm>
            <a:off x="5093625" y="4700675"/>
            <a:ext cx="7239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NPU</a:t>
            </a:r>
          </a:p>
        </p:txBody>
      </p:sp>
      <p:sp>
        <p:nvSpPr>
          <p:cNvPr id="181" name="Shape 181"/>
          <p:cNvSpPr txBox="1"/>
          <p:nvPr/>
        </p:nvSpPr>
        <p:spPr>
          <a:xfrm>
            <a:off x="3100075" y="2132975"/>
            <a:ext cx="834600" cy="329100"/>
          </a:xfrm>
          <a:prstGeom prst="rect">
            <a:avLst/>
          </a:prstGeom>
          <a:solidFill>
            <a:srgbClr val="FFFFFF"/>
          </a:solidFill>
          <a:ln w="9525" cap="flat" cmpd="sng">
            <a:solidFill>
              <a:schemeClr val="dk2"/>
            </a:solidFill>
            <a:prstDash val="dash"/>
            <a:round/>
            <a:headEnd type="none" w="med" len="med"/>
            <a:tailEnd type="none" w="med" len="med"/>
          </a:ln>
        </p:spPr>
        <p:txBody>
          <a:bodyPr lIns="91425" tIns="91425" rIns="91425" bIns="91425" anchor="ctr" anchorCtr="0">
            <a:noAutofit/>
          </a:bodyPr>
          <a:lstStyle/>
          <a:p>
            <a:pPr algn="ctr"/>
            <a:r>
              <a:rPr lang="en">
                <a:latin typeface="Consolas"/>
                <a:ea typeface="Consolas"/>
                <a:cs typeface="Consolas"/>
                <a:sym typeface="Consolas"/>
              </a:rPr>
              <a:t>P4</a:t>
            </a:r>
          </a:p>
        </p:txBody>
      </p:sp>
      <p:cxnSp>
        <p:nvCxnSpPr>
          <p:cNvPr id="182" name="Shape 182"/>
          <p:cNvCxnSpPr>
            <a:stCxn id="181" idx="2"/>
          </p:cNvCxnSpPr>
          <p:nvPr/>
        </p:nvCxnSpPr>
        <p:spPr>
          <a:xfrm>
            <a:off x="3517375" y="2462075"/>
            <a:ext cx="474300" cy="460200"/>
          </a:xfrm>
          <a:prstGeom prst="straightConnector1">
            <a:avLst/>
          </a:prstGeom>
          <a:noFill/>
          <a:ln w="9525" cap="flat" cmpd="sng">
            <a:solidFill>
              <a:schemeClr val="dk2"/>
            </a:solidFill>
            <a:prstDash val="solid"/>
            <a:round/>
            <a:headEnd type="none" w="lg" len="lg"/>
            <a:tailEnd type="triangle" w="lg" len="lg"/>
          </a:ln>
        </p:spPr>
      </p:cxnSp>
      <p:cxnSp>
        <p:nvCxnSpPr>
          <p:cNvPr id="183" name="Shape 183"/>
          <p:cNvCxnSpPr>
            <a:stCxn id="176" idx="2"/>
            <a:endCxn id="172" idx="0"/>
          </p:cNvCxnSpPr>
          <p:nvPr/>
        </p:nvCxnSpPr>
        <p:spPr>
          <a:xfrm flipH="1">
            <a:off x="4533725" y="2462075"/>
            <a:ext cx="35700" cy="470700"/>
          </a:xfrm>
          <a:prstGeom prst="straightConnector1">
            <a:avLst/>
          </a:prstGeom>
          <a:noFill/>
          <a:ln w="9525" cap="flat" cmpd="sng">
            <a:solidFill>
              <a:schemeClr val="dk2"/>
            </a:solidFill>
            <a:prstDash val="solid"/>
            <a:round/>
            <a:headEnd type="none" w="lg" len="lg"/>
            <a:tailEnd type="triangle" w="lg" len="lg"/>
          </a:ln>
        </p:spPr>
      </p:cxnSp>
      <p:cxnSp>
        <p:nvCxnSpPr>
          <p:cNvPr id="184" name="Shape 184"/>
          <p:cNvCxnSpPr>
            <a:stCxn id="177" idx="2"/>
          </p:cNvCxnSpPr>
          <p:nvPr/>
        </p:nvCxnSpPr>
        <p:spPr>
          <a:xfrm flipH="1">
            <a:off x="5011725" y="2462075"/>
            <a:ext cx="499200" cy="463500"/>
          </a:xfrm>
          <a:prstGeom prst="straightConnector1">
            <a:avLst/>
          </a:prstGeom>
          <a:noFill/>
          <a:ln w="9525" cap="flat" cmpd="sng">
            <a:solidFill>
              <a:schemeClr val="dk2"/>
            </a:solidFill>
            <a:prstDash val="solid"/>
            <a:round/>
            <a:headEnd type="none" w="lg" len="lg"/>
            <a:tailEnd type="triangle" w="lg" len="lg"/>
          </a:ln>
        </p:spPr>
      </p:cxnSp>
      <p:cxnSp>
        <p:nvCxnSpPr>
          <p:cNvPr id="185" name="Shape 185"/>
          <p:cNvCxnSpPr>
            <a:endCxn id="180" idx="0"/>
          </p:cNvCxnSpPr>
          <p:nvPr/>
        </p:nvCxnSpPr>
        <p:spPr>
          <a:xfrm>
            <a:off x="4968674" y="4327175"/>
            <a:ext cx="486900" cy="373500"/>
          </a:xfrm>
          <a:prstGeom prst="straightConnector1">
            <a:avLst/>
          </a:prstGeom>
          <a:noFill/>
          <a:ln w="9525" cap="flat" cmpd="sng">
            <a:solidFill>
              <a:schemeClr val="dk2"/>
            </a:solidFill>
            <a:prstDash val="solid"/>
            <a:round/>
            <a:headEnd type="none" w="lg" len="lg"/>
            <a:tailEnd type="triangle" w="lg" len="lg"/>
          </a:ln>
        </p:spPr>
      </p:cxnSp>
      <p:cxnSp>
        <p:nvCxnSpPr>
          <p:cNvPr id="186" name="Shape 186"/>
          <p:cNvCxnSpPr>
            <a:stCxn id="173" idx="2"/>
            <a:endCxn id="179" idx="0"/>
          </p:cNvCxnSpPr>
          <p:nvPr/>
        </p:nvCxnSpPr>
        <p:spPr>
          <a:xfrm flipH="1">
            <a:off x="4514275" y="4319124"/>
            <a:ext cx="19500" cy="381600"/>
          </a:xfrm>
          <a:prstGeom prst="straightConnector1">
            <a:avLst/>
          </a:prstGeom>
          <a:noFill/>
          <a:ln w="9525" cap="flat" cmpd="sng">
            <a:solidFill>
              <a:schemeClr val="dk2"/>
            </a:solidFill>
            <a:prstDash val="solid"/>
            <a:round/>
            <a:headEnd type="none" w="lg" len="lg"/>
            <a:tailEnd type="triangle" w="lg" len="lg"/>
          </a:ln>
        </p:spPr>
      </p:cxnSp>
      <p:cxnSp>
        <p:nvCxnSpPr>
          <p:cNvPr id="187" name="Shape 187"/>
          <p:cNvCxnSpPr>
            <a:endCxn id="178" idx="0"/>
          </p:cNvCxnSpPr>
          <p:nvPr/>
        </p:nvCxnSpPr>
        <p:spPr>
          <a:xfrm flipH="1">
            <a:off x="3517374" y="4319974"/>
            <a:ext cx="534900" cy="380700"/>
          </a:xfrm>
          <a:prstGeom prst="straightConnector1">
            <a:avLst/>
          </a:prstGeom>
          <a:noFill/>
          <a:ln w="9525" cap="flat" cmpd="sng">
            <a:solidFill>
              <a:schemeClr val="dk2"/>
            </a:solidFill>
            <a:prstDash val="solid"/>
            <a:round/>
            <a:headEnd type="none" w="lg" len="lg"/>
            <a:tailEnd type="triangle" w="lg" len="lg"/>
          </a:ln>
        </p:spPr>
      </p:cxnSp>
      <p:sp>
        <p:nvSpPr>
          <p:cNvPr id="188" name="Shape 188"/>
          <p:cNvSpPr/>
          <p:nvPr/>
        </p:nvSpPr>
        <p:spPr>
          <a:xfrm>
            <a:off x="1262450" y="5457776"/>
            <a:ext cx="256800" cy="292499"/>
          </a:xfrm>
          <a:prstGeom prst="ellipse">
            <a:avLst/>
          </a:prstGeom>
          <a:solidFill>
            <a:srgbClr val="DD7E6B"/>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89" name="Shape 189"/>
          <p:cNvSpPr txBox="1"/>
          <p:nvPr/>
        </p:nvSpPr>
        <p:spPr>
          <a:xfrm>
            <a:off x="1241151" y="5413225"/>
            <a:ext cx="299399" cy="381600"/>
          </a:xfrm>
          <a:prstGeom prst="rect">
            <a:avLst/>
          </a:prstGeom>
          <a:noFill/>
          <a:ln>
            <a:noFill/>
          </a:ln>
        </p:spPr>
        <p:txBody>
          <a:bodyPr lIns="91425" tIns="91425" rIns="91425" bIns="91425" anchor="ctr" anchorCtr="0">
            <a:noAutofit/>
          </a:bodyPr>
          <a:lstStyle/>
          <a:p>
            <a:pPr algn="ctr"/>
            <a:r>
              <a:rPr lang="en" sz="1200">
                <a:latin typeface="Calibri"/>
                <a:ea typeface="Calibri"/>
                <a:cs typeface="Calibri"/>
                <a:sym typeface="Calibri"/>
              </a:rPr>
              <a:t>1</a:t>
            </a:r>
          </a:p>
        </p:txBody>
      </p:sp>
      <p:sp>
        <p:nvSpPr>
          <p:cNvPr id="190" name="Shape 190"/>
          <p:cNvSpPr/>
          <p:nvPr/>
        </p:nvSpPr>
        <p:spPr>
          <a:xfrm>
            <a:off x="4441025" y="5455876"/>
            <a:ext cx="256800" cy="292499"/>
          </a:xfrm>
          <a:prstGeom prst="ellipse">
            <a:avLst/>
          </a:prstGeom>
          <a:solidFill>
            <a:srgbClr val="DD7E6B"/>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91" name="Shape 191"/>
          <p:cNvSpPr txBox="1"/>
          <p:nvPr/>
        </p:nvSpPr>
        <p:spPr>
          <a:xfrm>
            <a:off x="4419726" y="5411325"/>
            <a:ext cx="299399" cy="381600"/>
          </a:xfrm>
          <a:prstGeom prst="rect">
            <a:avLst/>
          </a:prstGeom>
          <a:noFill/>
          <a:ln>
            <a:noFill/>
          </a:ln>
        </p:spPr>
        <p:txBody>
          <a:bodyPr lIns="91425" tIns="91425" rIns="91425" bIns="91425" anchor="ctr" anchorCtr="0">
            <a:noAutofit/>
          </a:bodyPr>
          <a:lstStyle/>
          <a:p>
            <a:pPr algn="ctr"/>
            <a:r>
              <a:rPr lang="en" sz="1200">
                <a:latin typeface="Calibri"/>
                <a:ea typeface="Calibri"/>
                <a:cs typeface="Calibri"/>
                <a:sym typeface="Calibri"/>
              </a:rPr>
              <a:t>2</a:t>
            </a:r>
          </a:p>
        </p:txBody>
      </p:sp>
      <p:sp>
        <p:nvSpPr>
          <p:cNvPr id="192" name="Shape 192"/>
          <p:cNvSpPr txBox="1"/>
          <p:nvPr/>
        </p:nvSpPr>
        <p:spPr>
          <a:xfrm>
            <a:off x="6340350" y="2994270"/>
            <a:ext cx="2506662" cy="1239449"/>
          </a:xfrm>
          <a:prstGeom prst="rect">
            <a:avLst/>
          </a:prstGeom>
          <a:solidFill>
            <a:srgbClr val="D9EAD3"/>
          </a:solidFill>
          <a:ln>
            <a:noFill/>
          </a:ln>
        </p:spPr>
        <p:txBody>
          <a:bodyPr lIns="91425" tIns="91425" rIns="91425" bIns="91425" anchor="ctr" anchorCtr="0">
            <a:noAutofit/>
          </a:bodyPr>
          <a:lstStyle/>
          <a:p>
            <a:pPr algn="ctr"/>
            <a:r>
              <a:rPr lang="en" sz="1600" b="1" dirty="0">
                <a:solidFill>
                  <a:schemeClr val="dk1"/>
                </a:solidFill>
                <a:latin typeface="Calibri"/>
                <a:ea typeface="Calibri"/>
                <a:cs typeface="Calibri"/>
                <a:sym typeface="Calibri"/>
              </a:rPr>
              <a:t>Explore opportunities for optimizations</a:t>
            </a:r>
          </a:p>
          <a:p>
            <a:pPr algn="ctr"/>
            <a:r>
              <a:rPr lang="en" dirty="0">
                <a:solidFill>
                  <a:schemeClr val="dk1"/>
                </a:solidFill>
                <a:latin typeface="Calibri"/>
                <a:ea typeface="Calibri"/>
                <a:cs typeface="Calibri"/>
                <a:sym typeface="Calibri"/>
              </a:rPr>
              <a:t>that can be applied across different classes of target architectures</a:t>
            </a:r>
          </a:p>
        </p:txBody>
      </p:sp>
      <p:cxnSp>
        <p:nvCxnSpPr>
          <p:cNvPr id="193" name="Shape 193"/>
          <p:cNvCxnSpPr>
            <a:stCxn id="192" idx="1"/>
            <a:endCxn id="174" idx="3"/>
          </p:cNvCxnSpPr>
          <p:nvPr/>
        </p:nvCxnSpPr>
        <p:spPr>
          <a:xfrm flipH="1">
            <a:off x="5487950" y="3613994"/>
            <a:ext cx="852401" cy="0"/>
          </a:xfrm>
          <a:prstGeom prst="straightConnector1">
            <a:avLst/>
          </a:prstGeom>
          <a:noFill/>
          <a:ln w="28575" cap="flat" cmpd="sng">
            <a:solidFill>
              <a:schemeClr val="dk2"/>
            </a:solidFill>
            <a:prstDash val="dash"/>
            <a:round/>
            <a:headEnd type="none" w="lg" len="lg"/>
            <a:tailEnd type="triangle" w="lg" len="lg"/>
          </a:ln>
        </p:spPr>
      </p:cxnSp>
      <p:sp>
        <p:nvSpPr>
          <p:cNvPr id="194" name="Shape 194"/>
          <p:cNvSpPr/>
          <p:nvPr/>
        </p:nvSpPr>
        <p:spPr>
          <a:xfrm>
            <a:off x="7363800" y="5457776"/>
            <a:ext cx="256800" cy="292499"/>
          </a:xfrm>
          <a:prstGeom prst="ellipse">
            <a:avLst/>
          </a:prstGeom>
          <a:solidFill>
            <a:srgbClr val="DD7E6B"/>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195" name="Shape 195"/>
          <p:cNvSpPr txBox="1"/>
          <p:nvPr/>
        </p:nvSpPr>
        <p:spPr>
          <a:xfrm>
            <a:off x="7342501" y="5413225"/>
            <a:ext cx="299399" cy="381600"/>
          </a:xfrm>
          <a:prstGeom prst="rect">
            <a:avLst/>
          </a:prstGeom>
          <a:noFill/>
          <a:ln>
            <a:noFill/>
          </a:ln>
        </p:spPr>
        <p:txBody>
          <a:bodyPr lIns="91425" tIns="91425" rIns="91425" bIns="91425" anchor="ctr" anchorCtr="0">
            <a:noAutofit/>
          </a:bodyPr>
          <a:lstStyle/>
          <a:p>
            <a:pPr algn="ctr"/>
            <a:r>
              <a:rPr lang="en" sz="1200">
                <a:latin typeface="Calibri"/>
                <a:ea typeface="Calibri"/>
                <a:cs typeface="Calibri"/>
                <a:sym typeface="Calibri"/>
              </a:rPr>
              <a:t>3</a:t>
            </a:r>
          </a:p>
        </p:txBody>
      </p:sp>
      <p:sp>
        <p:nvSpPr>
          <p:cNvPr id="2" name="Slide Number Placeholder 1"/>
          <p:cNvSpPr>
            <a:spLocks noGrp="1"/>
          </p:cNvSpPr>
          <p:nvPr>
            <p:ph type="sldNum" idx="12"/>
          </p:nvPr>
        </p:nvSpPr>
        <p:spPr/>
        <p:txBody>
          <a:bodyPr/>
          <a:lstStyle/>
          <a:p>
            <a:fld id="{00000000-1234-1234-1234-123412341234}" type="slidenum">
              <a:rPr lang="en" smtClean="0"/>
              <a:pPr/>
              <a:t>28</a:t>
            </a:fld>
            <a:endParaRPr lang="en"/>
          </a:p>
        </p:txBody>
      </p:sp>
    </p:spTree>
    <p:extLst>
      <p:ext uri="{BB962C8B-B14F-4D97-AF65-F5344CB8AC3E}">
        <p14:creationId xmlns:p14="http://schemas.microsoft.com/office/powerpoint/2010/main" val="2532875252"/>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8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8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8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8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8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9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9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9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9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9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animBg="1"/>
      <p:bldP spid="171" grpId="0" animBg="1"/>
      <p:bldP spid="172" grpId="0" animBg="1"/>
      <p:bldP spid="173" grpId="0" animBg="1"/>
      <p:bldP spid="174" grpId="0" animBg="1"/>
      <p:bldP spid="175" grpId="0"/>
      <p:bldP spid="176" grpId="0" animBg="1"/>
      <p:bldP spid="177" grpId="0" animBg="1"/>
      <p:bldP spid="178" grpId="0" animBg="1"/>
      <p:bldP spid="179" grpId="0" animBg="1"/>
      <p:bldP spid="180" grpId="0" animBg="1"/>
      <p:bldP spid="181" grpId="0" animBg="1"/>
      <p:bldP spid="188" grpId="0" animBg="1"/>
      <p:bldP spid="189" grpId="0"/>
      <p:bldP spid="190" grpId="0" animBg="1"/>
      <p:bldP spid="191" grpId="0"/>
      <p:bldP spid="192" grpId="0" animBg="1"/>
      <p:bldP spid="194" grpId="0" animBg="1"/>
      <p:bldP spid="19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body" idx="1"/>
          </p:nvPr>
        </p:nvSpPr>
        <p:spPr>
          <a:xfrm>
            <a:off x="1382100" y="2473075"/>
            <a:ext cx="6379800" cy="2186606"/>
          </a:xfrm>
          <a:prstGeom prst="rect">
            <a:avLst/>
          </a:prstGeom>
        </p:spPr>
        <p:txBody>
          <a:bodyPr vert="horz" lIns="91425" tIns="91425" rIns="91425" bIns="91425" rtlCol="0" anchor="t" anchorCtr="0">
            <a:noAutofit/>
          </a:bodyPr>
          <a:lstStyle/>
          <a:p>
            <a:pPr marL="457200">
              <a:buClr>
                <a:schemeClr val="dk1"/>
              </a:buClr>
              <a:buSzPct val="100000"/>
              <a:buFont typeface="Calibri"/>
              <a:buChar char="-"/>
            </a:pPr>
            <a:r>
              <a:rPr lang="en" sz="1800" dirty="0">
                <a:latin typeface="Calibri"/>
                <a:ea typeface="Calibri"/>
                <a:cs typeface="Calibri"/>
                <a:sym typeface="Calibri"/>
              </a:rPr>
              <a:t>NetASM</a:t>
            </a:r>
            <a:r>
              <a:rPr lang="en-US" sz="1800" dirty="0">
                <a:latin typeface="Calibri"/>
                <a:ea typeface="Calibri"/>
                <a:cs typeface="Calibri"/>
                <a:sym typeface="Calibri"/>
              </a:rPr>
              <a:t> is</a:t>
            </a:r>
            <a:r>
              <a:rPr lang="en" sz="1800" dirty="0">
                <a:latin typeface="Calibri"/>
                <a:ea typeface="Calibri"/>
                <a:cs typeface="Calibri"/>
                <a:sym typeface="Calibri"/>
              </a:rPr>
              <a:t> </a:t>
            </a:r>
            <a:r>
              <a:rPr lang="en-US" sz="1800" dirty="0">
                <a:latin typeface="Calibri"/>
                <a:ea typeface="Calibri"/>
                <a:cs typeface="Calibri"/>
                <a:sym typeface="Calibri"/>
              </a:rPr>
              <a:t>a</a:t>
            </a:r>
            <a:r>
              <a:rPr lang="en" sz="1800" dirty="0">
                <a:latin typeface="Calibri"/>
                <a:ea typeface="Calibri"/>
                <a:cs typeface="Calibri"/>
                <a:sym typeface="Calibri"/>
              </a:rPr>
              <a:t>n intermediate representation for Programmable Data  Planes</a:t>
            </a:r>
          </a:p>
          <a:p>
            <a:pPr>
              <a:buNone/>
            </a:pPr>
            <a:endParaRPr sz="1800" dirty="0">
              <a:latin typeface="Calibri"/>
              <a:ea typeface="Calibri"/>
              <a:cs typeface="Calibri"/>
              <a:sym typeface="Calibri"/>
            </a:endParaRPr>
          </a:p>
          <a:p>
            <a:pPr marL="457200">
              <a:buClr>
                <a:schemeClr val="dk1"/>
              </a:buClr>
              <a:buSzPct val="100000"/>
              <a:buFont typeface="Calibri"/>
              <a:buChar char="-"/>
            </a:pPr>
            <a:r>
              <a:rPr lang="en-US" sz="1800" dirty="0">
                <a:latin typeface="Calibri"/>
                <a:ea typeface="Calibri"/>
                <a:cs typeface="Calibri"/>
                <a:sym typeface="Calibri"/>
              </a:rPr>
              <a:t>Enables </a:t>
            </a:r>
            <a:r>
              <a:rPr lang="en" sz="1800" dirty="0">
                <a:latin typeface="Calibri"/>
                <a:ea typeface="Calibri"/>
                <a:cs typeface="Calibri"/>
                <a:sym typeface="Calibri"/>
              </a:rPr>
              <a:t>a common platform for optimizing high-level packet processing programs for a diversity of targets</a:t>
            </a:r>
          </a:p>
          <a:p>
            <a:pPr>
              <a:buNone/>
            </a:pPr>
            <a:endParaRPr sz="1800" dirty="0">
              <a:latin typeface="Calibri"/>
              <a:ea typeface="Calibri"/>
              <a:cs typeface="Calibri"/>
              <a:sym typeface="Calibri"/>
            </a:endParaRPr>
          </a:p>
          <a:p>
            <a:pPr marL="457200">
              <a:buClr>
                <a:schemeClr val="dk1"/>
              </a:buClr>
              <a:buSzPct val="100000"/>
              <a:buFont typeface="Calibri"/>
              <a:buChar char="-"/>
            </a:pPr>
            <a:r>
              <a:rPr lang="en" sz="1800" dirty="0">
                <a:latin typeface="Calibri"/>
                <a:ea typeface="Calibri"/>
                <a:cs typeface="Calibri"/>
                <a:sym typeface="Calibri"/>
              </a:rPr>
              <a:t>Leads to better architectural explorations</a:t>
            </a:r>
          </a:p>
        </p:txBody>
      </p:sp>
      <p:sp>
        <p:nvSpPr>
          <p:cNvPr id="209" name="Shape 209"/>
          <p:cNvSpPr txBox="1">
            <a:spLocks noGrp="1"/>
          </p:cNvSpPr>
          <p:nvPr>
            <p:ph type="title"/>
          </p:nvPr>
        </p:nvSpPr>
        <p:spPr>
          <a:xfrm>
            <a:off x="457200" y="361800"/>
            <a:ext cx="8229600" cy="857400"/>
          </a:xfrm>
          <a:prstGeom prst="rect">
            <a:avLst/>
          </a:prstGeom>
        </p:spPr>
        <p:txBody>
          <a:bodyPr vert="horz" lIns="91425" tIns="91425" rIns="91425" bIns="91425" rtlCol="0" anchor="ctr" anchorCtr="0">
            <a:noAutofit/>
          </a:bodyPr>
          <a:lstStyle/>
          <a:p>
            <a:pPr algn="ctr"/>
            <a:r>
              <a:rPr lang="en-US" b="0" dirty="0" smtClean="0">
                <a:latin typeface="Calibri"/>
                <a:ea typeface="Calibri"/>
                <a:cs typeface="Calibri"/>
                <a:sym typeface="Calibri"/>
              </a:rPr>
              <a:t>Summary</a:t>
            </a:r>
            <a:endParaRPr lang="en" b="0" dirty="0">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 smtClean="0"/>
              <a:pPr/>
              <a:t>29</a:t>
            </a:fld>
            <a:endParaRPr lang="en"/>
          </a:p>
        </p:txBody>
      </p:sp>
    </p:spTree>
    <p:extLst>
      <p:ext uri="{BB962C8B-B14F-4D97-AF65-F5344CB8AC3E}">
        <p14:creationId xmlns:p14="http://schemas.microsoft.com/office/powerpoint/2010/main" val="253557203"/>
      </p:ext>
    </p:extLst>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6813352"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Introduction to PIF </a:t>
            </a:r>
            <a:br>
              <a:rPr lang="en-US" sz="3600" b="1" dirty="0" smtClean="0">
                <a:solidFill>
                  <a:srgbClr val="FFFFFF"/>
                </a:solidFill>
                <a:latin typeface="Arial"/>
                <a:cs typeface="Arial"/>
                <a:sym typeface="Helvetica" charset="0"/>
              </a:rPr>
            </a:br>
            <a:endParaRPr lang="en-US" sz="2400" dirty="0" smtClean="0">
              <a:solidFill>
                <a:srgbClr val="FFFFFF"/>
              </a:solidFill>
              <a:latin typeface="Arial"/>
              <a:cs typeface="Arial"/>
              <a:sym typeface="Helvetica" charset="0"/>
            </a:endParaRPr>
          </a:p>
          <a:p>
            <a:pPr algn="l">
              <a:lnSpc>
                <a:spcPct val="140000"/>
              </a:lnSpc>
            </a:pPr>
            <a:r>
              <a:rPr lang="en-US" sz="2400" dirty="0" smtClean="0">
                <a:solidFill>
                  <a:srgbClr val="FFFFFF"/>
                </a:solidFill>
                <a:latin typeface="Arial"/>
                <a:cs typeface="Arial"/>
                <a:sym typeface="Helvetica" charset="0"/>
              </a:rPr>
              <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a:t>
            </a:fld>
            <a:endParaRPr lang="en-US">
              <a:solidFill>
                <a:srgbClr val="000000"/>
              </a:solidFill>
            </a:endParaRPr>
          </a:p>
        </p:txBody>
      </p:sp>
    </p:spTree>
    <p:extLst>
      <p:ext uri="{BB962C8B-B14F-4D97-AF65-F5344CB8AC3E}">
        <p14:creationId xmlns:p14="http://schemas.microsoft.com/office/powerpoint/2010/main" val="18319245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6813352"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BIR (pronounced “beer”) </a:t>
            </a:r>
            <a:br>
              <a:rPr lang="en-US" sz="3600" b="1" dirty="0" smtClean="0">
                <a:solidFill>
                  <a:srgbClr val="FFFFFF"/>
                </a:solidFill>
                <a:latin typeface="Arial"/>
                <a:cs typeface="Arial"/>
                <a:sym typeface="Helvetica" charset="0"/>
              </a:rPr>
            </a:br>
            <a:endParaRPr lang="en-US" sz="2812" dirty="0" smtClean="0">
              <a:solidFill>
                <a:srgbClr val="FFFFFF"/>
              </a:solidFill>
              <a:latin typeface="Arial"/>
              <a:cs typeface="Arial"/>
              <a:sym typeface="Helvetica" charset="0"/>
            </a:endParaRPr>
          </a:p>
          <a:p>
            <a:pPr algn="l">
              <a:lnSpc>
                <a:spcPct val="140000"/>
              </a:lnSpc>
            </a:pPr>
            <a:r>
              <a:rPr lang="en-US" sz="2400" dirty="0" smtClean="0">
                <a:solidFill>
                  <a:srgbClr val="FFFFFF"/>
                </a:solidFill>
                <a:latin typeface="Arial"/>
                <a:cs typeface="Arial"/>
                <a:sym typeface="Helvetica" charset="0"/>
              </a:rPr>
              <a:t>Gordon </a:t>
            </a:r>
            <a:r>
              <a:rPr lang="en-US" sz="2400" dirty="0">
                <a:solidFill>
                  <a:srgbClr val="FFFFFF"/>
                </a:solidFill>
                <a:latin typeface="Arial"/>
                <a:cs typeface="Arial"/>
                <a:sym typeface="Helvetica" charset="0"/>
              </a:rPr>
              <a:t>B</a:t>
            </a:r>
            <a:r>
              <a:rPr lang="en-US" sz="2400" dirty="0" smtClean="0">
                <a:solidFill>
                  <a:srgbClr val="FFFFFF"/>
                </a:solidFill>
                <a:latin typeface="Arial"/>
                <a:cs typeface="Arial"/>
                <a:sym typeface="Helvetica" charset="0"/>
              </a:rPr>
              <a:t>rebner / Xilinx</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2" name="Slide Number Placeholder 1"/>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30</a:t>
            </a:fld>
            <a:endParaRPr lang="en-US">
              <a:solidFill>
                <a:srgbClr val="000000"/>
              </a:solidFill>
            </a:endParaRPr>
          </a:p>
        </p:txBody>
      </p:sp>
    </p:spTree>
    <p:extLst>
      <p:ext uri="{BB962C8B-B14F-4D97-AF65-F5344CB8AC3E}">
        <p14:creationId xmlns:p14="http://schemas.microsoft.com/office/powerpoint/2010/main" val="2844783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74588"/>
            <a:ext cx="7620000" cy="1143000"/>
          </a:xfrm>
        </p:spPr>
        <p:txBody>
          <a:bodyPr>
            <a:normAutofit/>
          </a:bodyPr>
          <a:lstStyle/>
          <a:p>
            <a:r>
              <a:rPr lang="en-US" sz="2800" dirty="0" smtClean="0">
                <a:solidFill>
                  <a:schemeClr val="tx1"/>
                </a:solidFill>
              </a:rPr>
              <a:t>Old ‘Motherhood and Apple Pie’ slide</a:t>
            </a:r>
            <a:endParaRPr lang="en-US" sz="2800" dirty="0">
              <a:solidFill>
                <a:schemeClr val="tx1"/>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872" y="1450655"/>
            <a:ext cx="7000688" cy="39451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Box 7"/>
          <p:cNvSpPr txBox="1"/>
          <p:nvPr/>
        </p:nvSpPr>
        <p:spPr>
          <a:xfrm>
            <a:off x="7696200" y="1447800"/>
            <a:ext cx="1371600" cy="830997"/>
          </a:xfrm>
          <a:prstGeom prst="rect">
            <a:avLst/>
          </a:prstGeom>
          <a:noFill/>
        </p:spPr>
        <p:txBody>
          <a:bodyPr wrap="square" rtlCol="0">
            <a:spAutoFit/>
          </a:bodyPr>
          <a:lstStyle/>
          <a:p>
            <a:r>
              <a:rPr lang="en-US" sz="1200" b="1" dirty="0" smtClean="0"/>
              <a:t>Source:</a:t>
            </a:r>
          </a:p>
          <a:p>
            <a:r>
              <a:rPr lang="en-US" sz="1200" dirty="0" smtClean="0"/>
              <a:t>PIF Update</a:t>
            </a:r>
          </a:p>
          <a:p>
            <a:r>
              <a:rPr lang="en-US" sz="1200" dirty="0" smtClean="0"/>
              <a:t>Dan </a:t>
            </a:r>
            <a:r>
              <a:rPr lang="en-US" sz="1200" dirty="0" err="1" smtClean="0"/>
              <a:t>Talyco</a:t>
            </a:r>
            <a:endParaRPr lang="en-US" sz="1200" dirty="0" smtClean="0"/>
          </a:p>
          <a:p>
            <a:r>
              <a:rPr lang="en-US" sz="1200" dirty="0" smtClean="0"/>
              <a:t>October 9, 2014</a:t>
            </a:r>
            <a:endParaRPr lang="en-US" sz="1200" dirty="0"/>
          </a:p>
        </p:txBody>
      </p:sp>
      <p:sp>
        <p:nvSpPr>
          <p:cNvPr id="11" name="TextBox 10"/>
          <p:cNvSpPr txBox="1"/>
          <p:nvPr/>
        </p:nvSpPr>
        <p:spPr>
          <a:xfrm>
            <a:off x="7543800" y="3699898"/>
            <a:ext cx="1600200" cy="1754326"/>
          </a:xfrm>
          <a:prstGeom prst="rect">
            <a:avLst/>
          </a:prstGeom>
          <a:noFill/>
        </p:spPr>
        <p:txBody>
          <a:bodyPr wrap="square" rtlCol="0">
            <a:spAutoFit/>
          </a:bodyPr>
          <a:lstStyle/>
          <a:p>
            <a:r>
              <a:rPr lang="en-US" sz="1200" b="1" dirty="0" smtClean="0"/>
              <a:t>Glossary:</a:t>
            </a:r>
          </a:p>
          <a:p>
            <a:endParaRPr lang="en-US" sz="1200" dirty="0" smtClean="0"/>
          </a:p>
          <a:p>
            <a:r>
              <a:rPr lang="en-US" sz="1200" dirty="0" smtClean="0"/>
              <a:t>MA =</a:t>
            </a:r>
          </a:p>
          <a:p>
            <a:r>
              <a:rPr lang="en-US" sz="1200" dirty="0" smtClean="0"/>
              <a:t>Machine Abstraction</a:t>
            </a:r>
          </a:p>
          <a:p>
            <a:r>
              <a:rPr lang="en-US" sz="1200" dirty="0" smtClean="0"/>
              <a:t>(of hardware)</a:t>
            </a:r>
          </a:p>
          <a:p>
            <a:endParaRPr lang="en-US" sz="1200" dirty="0"/>
          </a:p>
          <a:p>
            <a:r>
              <a:rPr lang="en-US" sz="1200" dirty="0" smtClean="0"/>
              <a:t>AM =</a:t>
            </a:r>
          </a:p>
          <a:p>
            <a:r>
              <a:rPr lang="en-US" sz="1200" dirty="0" smtClean="0"/>
              <a:t>Abstract Machine</a:t>
            </a:r>
          </a:p>
          <a:p>
            <a:r>
              <a:rPr lang="en-US" sz="1200" dirty="0" smtClean="0"/>
              <a:t>(for software)</a:t>
            </a:r>
          </a:p>
        </p:txBody>
      </p:sp>
      <p:sp>
        <p:nvSpPr>
          <p:cNvPr id="3" name="TextBox 2"/>
          <p:cNvSpPr txBox="1"/>
          <p:nvPr/>
        </p:nvSpPr>
        <p:spPr>
          <a:xfrm>
            <a:off x="3124200" y="4793397"/>
            <a:ext cx="4038600" cy="830997"/>
          </a:xfrm>
          <a:prstGeom prst="rect">
            <a:avLst/>
          </a:prstGeom>
          <a:solidFill>
            <a:srgbClr val="FFFF00"/>
          </a:solidFill>
        </p:spPr>
        <p:txBody>
          <a:bodyPr wrap="square" rtlCol="0">
            <a:spAutoFit/>
          </a:bodyPr>
          <a:lstStyle/>
          <a:p>
            <a:r>
              <a:rPr lang="en-US" sz="1600" dirty="0" smtClean="0"/>
              <a:t>p.s. It should not lose or obscure useful higher-level information that is not easy to reconstruct or rediscover at a lower level</a:t>
            </a:r>
            <a:endParaRPr lang="en-US" sz="1600" dirty="0"/>
          </a:p>
        </p:txBody>
      </p:sp>
    </p:spTree>
    <p:extLst>
      <p:ext uri="{BB962C8B-B14F-4D97-AF65-F5344CB8AC3E}">
        <p14:creationId xmlns:p14="http://schemas.microsoft.com/office/powerpoint/2010/main" val="42884561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BIR: the “B” IR</a:t>
            </a:r>
            <a:endParaRPr lang="en-US" sz="2800" dirty="0">
              <a:solidFill>
                <a:schemeClr val="tx1"/>
              </a:solidFill>
            </a:endParaRPr>
          </a:p>
        </p:txBody>
      </p:sp>
      <p:sp>
        <p:nvSpPr>
          <p:cNvPr id="3" name="Content Placeholder 2"/>
          <p:cNvSpPr>
            <a:spLocks noGrp="1"/>
          </p:cNvSpPr>
          <p:nvPr>
            <p:ph idx="1"/>
          </p:nvPr>
        </p:nvSpPr>
        <p:spPr>
          <a:xfrm>
            <a:off x="457647" y="1904999"/>
            <a:ext cx="8228707" cy="4220765"/>
          </a:xfrm>
        </p:spPr>
        <p:txBody>
          <a:bodyPr/>
          <a:lstStyle/>
          <a:p>
            <a:r>
              <a:rPr lang="en-US" dirty="0" smtClean="0"/>
              <a:t>Intended to capture the different threads of IR-related discussions</a:t>
            </a:r>
          </a:p>
          <a:p>
            <a:endParaRPr lang="en-US" dirty="0"/>
          </a:p>
          <a:p>
            <a:r>
              <a:rPr lang="en-US" dirty="0" smtClean="0"/>
              <a:t>Intended to be at the “right” level for this domain-specific IR</a:t>
            </a:r>
          </a:p>
          <a:p>
            <a:endParaRPr lang="en-US" dirty="0" smtClean="0"/>
          </a:p>
          <a:p>
            <a:r>
              <a:rPr lang="en-US" dirty="0" smtClean="0"/>
              <a:t>Intended to be more language/target neutral than the AIR/IRI IR</a:t>
            </a:r>
          </a:p>
          <a:p>
            <a:endParaRPr lang="en-US" dirty="0"/>
          </a:p>
          <a:p>
            <a:r>
              <a:rPr lang="en-US" dirty="0"/>
              <a:t>Proposal for an IR spec for wider review and discussion</a:t>
            </a:r>
          </a:p>
          <a:p>
            <a:endParaRPr lang="en-US" dirty="0" smtClean="0"/>
          </a:p>
          <a:p>
            <a:r>
              <a:rPr lang="en-US" dirty="0" smtClean="0"/>
              <a:t>Open </a:t>
            </a:r>
            <a:r>
              <a:rPr lang="en-US" dirty="0"/>
              <a:t>source software simulator based on AIR-IRI infrastructure</a:t>
            </a:r>
          </a:p>
          <a:p>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32</a:t>
            </a:fld>
            <a:endParaRPr lang="en-US">
              <a:solidFill>
                <a:srgbClr val="000000"/>
              </a:solidFill>
            </a:endParaRPr>
          </a:p>
        </p:txBody>
      </p:sp>
    </p:spTree>
    <p:extLst>
      <p:ext uri="{BB962C8B-B14F-4D97-AF65-F5344CB8AC3E}">
        <p14:creationId xmlns:p14="http://schemas.microsoft.com/office/powerpoint/2010/main" val="1664880315"/>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Main influences</a:t>
            </a:r>
            <a:endParaRPr lang="en-US" sz="2800" dirty="0">
              <a:solidFill>
                <a:schemeClr val="tx1"/>
              </a:solidFill>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33</a:t>
            </a:fld>
            <a:endParaRPr lang="en-US">
              <a:solidFill>
                <a:srgbClr val="000000"/>
              </a:solidFill>
            </a:endParaRPr>
          </a:p>
        </p:txBody>
      </p:sp>
      <p:sp>
        <p:nvSpPr>
          <p:cNvPr id="5" name="Cloud 4"/>
          <p:cNvSpPr/>
          <p:nvPr/>
        </p:nvSpPr>
        <p:spPr>
          <a:xfrm>
            <a:off x="2819400" y="1417589"/>
            <a:ext cx="3429000" cy="277740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BIR</a:t>
            </a:r>
            <a:endParaRPr lang="en-US" dirty="0">
              <a:solidFill>
                <a:schemeClr val="tx1"/>
              </a:solidFill>
            </a:endParaRPr>
          </a:p>
        </p:txBody>
      </p:sp>
      <p:sp>
        <p:nvSpPr>
          <p:cNvPr id="6" name="TextBox 5"/>
          <p:cNvSpPr txBox="1"/>
          <p:nvPr/>
        </p:nvSpPr>
        <p:spPr>
          <a:xfrm>
            <a:off x="3429000" y="914400"/>
            <a:ext cx="2454518" cy="369332"/>
          </a:xfrm>
          <a:prstGeom prst="rect">
            <a:avLst/>
          </a:prstGeom>
          <a:noFill/>
        </p:spPr>
        <p:txBody>
          <a:bodyPr wrap="none" rtlCol="0">
            <a:spAutoFit/>
          </a:bodyPr>
          <a:lstStyle/>
          <a:p>
            <a:r>
              <a:rPr lang="en-US" dirty="0" smtClean="0"/>
              <a:t>PIF group discussions</a:t>
            </a:r>
            <a:endParaRPr lang="en-US" dirty="0"/>
          </a:p>
        </p:txBody>
      </p:sp>
      <p:sp>
        <p:nvSpPr>
          <p:cNvPr id="7" name="TextBox 6"/>
          <p:cNvSpPr txBox="1"/>
          <p:nvPr/>
        </p:nvSpPr>
        <p:spPr>
          <a:xfrm>
            <a:off x="609600" y="1524000"/>
            <a:ext cx="1941685" cy="646331"/>
          </a:xfrm>
          <a:prstGeom prst="rect">
            <a:avLst/>
          </a:prstGeom>
          <a:noFill/>
        </p:spPr>
        <p:txBody>
          <a:bodyPr wrap="none" rtlCol="0">
            <a:spAutoFit/>
          </a:bodyPr>
          <a:lstStyle/>
          <a:p>
            <a:pPr algn="ctr"/>
            <a:r>
              <a:rPr lang="en-US" dirty="0" smtClean="0"/>
              <a:t>P4, RMT, AIR-IRI</a:t>
            </a:r>
          </a:p>
          <a:p>
            <a:pPr algn="ctr"/>
            <a:r>
              <a:rPr lang="en-US" dirty="0" smtClean="0"/>
              <a:t>school</a:t>
            </a:r>
            <a:endParaRPr lang="en-US" dirty="0"/>
          </a:p>
        </p:txBody>
      </p:sp>
      <p:sp>
        <p:nvSpPr>
          <p:cNvPr id="8" name="TextBox 7"/>
          <p:cNvSpPr txBox="1"/>
          <p:nvPr/>
        </p:nvSpPr>
        <p:spPr>
          <a:xfrm>
            <a:off x="6991242" y="1524000"/>
            <a:ext cx="851515" cy="646331"/>
          </a:xfrm>
          <a:prstGeom prst="rect">
            <a:avLst/>
          </a:prstGeom>
          <a:noFill/>
        </p:spPr>
        <p:txBody>
          <a:bodyPr wrap="none" rtlCol="0">
            <a:spAutoFit/>
          </a:bodyPr>
          <a:lstStyle/>
          <a:p>
            <a:pPr algn="ctr"/>
            <a:r>
              <a:rPr lang="en-US" dirty="0" smtClean="0"/>
              <a:t>POF</a:t>
            </a:r>
          </a:p>
          <a:p>
            <a:pPr algn="ctr"/>
            <a:r>
              <a:rPr lang="en-US" dirty="0" smtClean="0"/>
              <a:t>school</a:t>
            </a:r>
            <a:endParaRPr lang="en-US" dirty="0"/>
          </a:p>
        </p:txBody>
      </p:sp>
      <p:sp>
        <p:nvSpPr>
          <p:cNvPr id="9" name="TextBox 8"/>
          <p:cNvSpPr txBox="1"/>
          <p:nvPr/>
        </p:nvSpPr>
        <p:spPr>
          <a:xfrm>
            <a:off x="1058504" y="3048000"/>
            <a:ext cx="1043877" cy="646331"/>
          </a:xfrm>
          <a:prstGeom prst="rect">
            <a:avLst/>
          </a:prstGeom>
          <a:noFill/>
        </p:spPr>
        <p:txBody>
          <a:bodyPr wrap="none" rtlCol="0">
            <a:spAutoFit/>
          </a:bodyPr>
          <a:lstStyle/>
          <a:p>
            <a:pPr algn="ctr"/>
            <a:r>
              <a:rPr lang="en-US" dirty="0" err="1" smtClean="0"/>
              <a:t>NetASM</a:t>
            </a:r>
            <a:endParaRPr lang="en-US" dirty="0" smtClean="0"/>
          </a:p>
          <a:p>
            <a:pPr algn="ctr"/>
            <a:r>
              <a:rPr lang="en-US" dirty="0" smtClean="0"/>
              <a:t>school</a:t>
            </a:r>
            <a:endParaRPr lang="en-US" dirty="0"/>
          </a:p>
        </p:txBody>
      </p:sp>
      <p:sp>
        <p:nvSpPr>
          <p:cNvPr id="10" name="TextBox 9"/>
          <p:cNvSpPr txBox="1"/>
          <p:nvPr/>
        </p:nvSpPr>
        <p:spPr>
          <a:xfrm>
            <a:off x="6991242" y="3008531"/>
            <a:ext cx="851515" cy="646331"/>
          </a:xfrm>
          <a:prstGeom prst="rect">
            <a:avLst/>
          </a:prstGeom>
          <a:noFill/>
        </p:spPr>
        <p:txBody>
          <a:bodyPr wrap="none" rtlCol="0">
            <a:spAutoFit/>
          </a:bodyPr>
          <a:lstStyle/>
          <a:p>
            <a:pPr algn="ctr"/>
            <a:r>
              <a:rPr lang="en-US" dirty="0" smtClean="0"/>
              <a:t>PX</a:t>
            </a:r>
          </a:p>
          <a:p>
            <a:pPr algn="ctr"/>
            <a:r>
              <a:rPr lang="en-US" dirty="0" smtClean="0"/>
              <a:t>school</a:t>
            </a:r>
            <a:endParaRPr lang="en-US" dirty="0"/>
          </a:p>
        </p:txBody>
      </p:sp>
      <p:pic>
        <p:nvPicPr>
          <p:cNvPr id="1026" name="Picture 2" descr="https://upload.wikimedia.org/wikipedia/commons/8/82/2011_Trampeltier_152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5347" y="4491894"/>
            <a:ext cx="1936053" cy="153588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buzzsharer.com/wp-content/uploads/2015/06/beautiful-running-hors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8734" y="4491894"/>
            <a:ext cx="2309466" cy="153588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648200" y="5029200"/>
            <a:ext cx="810816" cy="646331"/>
          </a:xfrm>
          <a:prstGeom prst="rect">
            <a:avLst/>
          </a:prstGeom>
          <a:noFill/>
        </p:spPr>
        <p:txBody>
          <a:bodyPr wrap="square" rtlCol="0">
            <a:spAutoFit/>
          </a:bodyPr>
          <a:lstStyle/>
          <a:p>
            <a:pPr algn="ctr"/>
            <a:r>
              <a:rPr lang="en-US" dirty="0" smtClean="0"/>
              <a:t>rather than</a:t>
            </a:r>
            <a:endParaRPr lang="en-US" dirty="0"/>
          </a:p>
        </p:txBody>
      </p:sp>
      <p:sp>
        <p:nvSpPr>
          <p:cNvPr id="13" name="TextBox 12"/>
          <p:cNvSpPr txBox="1"/>
          <p:nvPr/>
        </p:nvSpPr>
        <p:spPr>
          <a:xfrm>
            <a:off x="1371600" y="5193268"/>
            <a:ext cx="914400" cy="369332"/>
          </a:xfrm>
          <a:prstGeom prst="rect">
            <a:avLst/>
          </a:prstGeom>
          <a:noFill/>
        </p:spPr>
        <p:txBody>
          <a:bodyPr wrap="square" rtlCol="0">
            <a:spAutoFit/>
          </a:bodyPr>
          <a:lstStyle/>
          <a:p>
            <a:pPr algn="ctr"/>
            <a:r>
              <a:rPr lang="en-US" dirty="0"/>
              <a:t>D</a:t>
            </a:r>
            <a:r>
              <a:rPr lang="en-US" dirty="0" smtClean="0"/>
              <a:t>esign</a:t>
            </a:r>
            <a:endParaRPr lang="en-US" dirty="0"/>
          </a:p>
        </p:txBody>
      </p:sp>
    </p:spTree>
    <p:extLst>
      <p:ext uri="{BB962C8B-B14F-4D97-AF65-F5344CB8AC3E}">
        <p14:creationId xmlns:p14="http://schemas.microsoft.com/office/powerpoint/2010/main" val="3319785340"/>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Key characteristics</a:t>
            </a:r>
            <a:endParaRPr lang="en-US" sz="2800" dirty="0">
              <a:solidFill>
                <a:schemeClr val="tx1"/>
              </a:solidFill>
            </a:endParaRPr>
          </a:p>
        </p:txBody>
      </p:sp>
      <p:sp>
        <p:nvSpPr>
          <p:cNvPr id="3" name="Content Placeholder 2"/>
          <p:cNvSpPr>
            <a:spLocks noGrp="1"/>
          </p:cNvSpPr>
          <p:nvPr>
            <p:ph idx="1"/>
          </p:nvPr>
        </p:nvSpPr>
        <p:spPr>
          <a:xfrm>
            <a:off x="485045" y="1295400"/>
            <a:ext cx="8228707" cy="4876800"/>
          </a:xfrm>
        </p:spPr>
        <p:txBody>
          <a:bodyPr>
            <a:normAutofit lnSpcReduction="10000"/>
          </a:bodyPr>
          <a:lstStyle/>
          <a:p>
            <a:r>
              <a:rPr lang="en-US" dirty="0" smtClean="0"/>
              <a:t>Top-level static packet data flow graph (linear pipeline at first)</a:t>
            </a:r>
          </a:p>
          <a:p>
            <a:r>
              <a:rPr lang="en-US" dirty="0" smtClean="0"/>
              <a:t>Each node is a “packet processor”</a:t>
            </a:r>
          </a:p>
          <a:p>
            <a:pPr lvl="1"/>
            <a:r>
              <a:rPr lang="en-US" dirty="0" smtClean="0"/>
              <a:t>Either a “control flow”: programmed processor</a:t>
            </a:r>
          </a:p>
          <a:p>
            <a:pPr lvl="1"/>
            <a:r>
              <a:rPr lang="en-US" dirty="0" smtClean="0"/>
              <a:t>Or an “other processor”: supplied processor</a:t>
            </a:r>
          </a:p>
          <a:p>
            <a:r>
              <a:rPr lang="en-US" dirty="0" smtClean="0"/>
              <a:t>A control flow involves traversing “basic blocks” to completion</a:t>
            </a:r>
          </a:p>
          <a:p>
            <a:pPr lvl="1"/>
            <a:r>
              <a:rPr lang="en-US" dirty="0" smtClean="0"/>
              <a:t>Captures both parsers and table match-action pipelines</a:t>
            </a:r>
          </a:p>
          <a:p>
            <a:r>
              <a:rPr lang="en-US" dirty="0" smtClean="0"/>
              <a:t>A basic block:</a:t>
            </a:r>
          </a:p>
          <a:p>
            <a:pPr lvl="1"/>
            <a:r>
              <a:rPr lang="en-US" dirty="0" smtClean="0"/>
              <a:t>Has optional defined local contexts of: header type, table</a:t>
            </a:r>
          </a:p>
          <a:p>
            <a:pPr lvl="1"/>
            <a:r>
              <a:rPr lang="en-US" dirty="0" smtClean="0"/>
              <a:t>Is passed a packet and an offset into the packet – where header is mapped</a:t>
            </a:r>
          </a:p>
          <a:p>
            <a:pPr lvl="1"/>
            <a:r>
              <a:rPr lang="en-US" dirty="0" smtClean="0"/>
              <a:t>Carries out header/metadata updates and/or calls on supplied methods</a:t>
            </a:r>
          </a:p>
          <a:p>
            <a:pPr lvl="1"/>
            <a:r>
              <a:rPr lang="en-US" dirty="0" smtClean="0"/>
              <a:t>Calculates next offset and next basic block </a:t>
            </a:r>
          </a:p>
          <a:p>
            <a:r>
              <a:rPr lang="en-US" dirty="0" smtClean="0"/>
              <a:t>Expressions are atomic</a:t>
            </a:r>
          </a:p>
          <a:p>
            <a:r>
              <a:rPr lang="en-US" dirty="0" smtClean="0"/>
              <a:t>Tables are header-in, header-out (not match-action abstraction)</a:t>
            </a:r>
          </a:p>
          <a:p>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34</a:t>
            </a:fld>
            <a:endParaRPr lang="en-US">
              <a:solidFill>
                <a:srgbClr val="000000"/>
              </a:solidFill>
            </a:endParaRPr>
          </a:p>
        </p:txBody>
      </p:sp>
    </p:spTree>
    <p:extLst>
      <p:ext uri="{BB962C8B-B14F-4D97-AF65-F5344CB8AC3E}">
        <p14:creationId xmlns:p14="http://schemas.microsoft.com/office/powerpoint/2010/main" val="817434650"/>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C4410A78-FCD3-504F-A7CA-129367DF0A0A}" type="slidenum">
              <a:rPr lang="en-US" smtClean="0">
                <a:solidFill>
                  <a:srgbClr val="000000"/>
                </a:solidFill>
              </a:rPr>
              <a:pPr>
                <a:defRPr/>
              </a:pPr>
              <a:t>35</a:t>
            </a:fld>
            <a:endParaRPr lang="en-US">
              <a:solidFill>
                <a:srgbClr val="000000"/>
              </a:solidFill>
            </a:endParaRPr>
          </a:p>
        </p:txBody>
      </p:sp>
      <p:sp>
        <p:nvSpPr>
          <p:cNvPr id="3" name="Content Placeholder 2"/>
          <p:cNvSpPr>
            <a:spLocks noGrp="1"/>
          </p:cNvSpPr>
          <p:nvPr>
            <p:ph sz="half" idx="1"/>
          </p:nvPr>
        </p:nvSpPr>
        <p:spPr>
          <a:xfrm>
            <a:off x="0" y="1371600"/>
            <a:ext cx="4648200" cy="4724400"/>
          </a:xfrm>
        </p:spPr>
        <p:txBody>
          <a:bodyPr>
            <a:normAutofit/>
          </a:bodyPr>
          <a:lstStyle/>
          <a:p>
            <a:pPr marL="0" indent="0">
              <a:buNone/>
            </a:pPr>
            <a:r>
              <a:rPr lang="en-US" sz="1100" dirty="0">
                <a:latin typeface="Courier New" panose="02070309020205020404" pitchFamily="49" charset="0"/>
                <a:cs typeface="Courier New" panose="02070309020205020404" pitchFamily="49" charset="0"/>
              </a:rPr>
              <a:t># These are the recognized top level BIR object types</a:t>
            </a:r>
          </a:p>
          <a:p>
            <a:pPr marL="0" indent="0">
              <a:buNone/>
            </a:pPr>
            <a:r>
              <a:rPr lang="en-US" sz="1100" dirty="0" err="1">
                <a:latin typeface="Courier New" panose="02070309020205020404" pitchFamily="49" charset="0"/>
                <a:cs typeface="Courier New" panose="02070309020205020404" pitchFamily="49" charset="0"/>
              </a:rPr>
              <a:t>air_types</a:t>
            </a:r>
            <a:r>
              <a:rPr lang="en-US" sz="1100" dirty="0">
                <a:latin typeface="Courier New" panose="02070309020205020404" pitchFamily="49" charset="0"/>
                <a:cs typeface="Courier New" panose="02070309020205020404" pitchFamily="49" charset="0"/>
              </a:rPr>
              <a:t> :</a:t>
            </a:r>
          </a:p>
          <a:p>
            <a:pPr marL="0" indent="0">
              <a:buNone/>
            </a:pPr>
            <a:r>
              <a:rPr lang="en-US" sz="1100" dirty="0">
                <a:latin typeface="Courier New" panose="02070309020205020404" pitchFamily="49" charset="0"/>
                <a:cs typeface="Courier New" panose="02070309020205020404" pitchFamily="49" charset="0"/>
              </a:rPr>
              <a:t>  - header</a:t>
            </a:r>
          </a:p>
          <a:p>
            <a:pPr marL="0" indent="0">
              <a:buNone/>
            </a:pPr>
            <a:r>
              <a:rPr lang="en-US" sz="1100" dirty="0">
                <a:latin typeface="Courier New" panose="02070309020205020404" pitchFamily="49" charset="0"/>
                <a:cs typeface="Courier New" panose="02070309020205020404" pitchFamily="49" charset="0"/>
              </a:rPr>
              <a:t>  - metadata</a:t>
            </a:r>
          </a:p>
          <a:p>
            <a:pPr marL="0" indent="0">
              <a:buNone/>
            </a:pPr>
            <a:r>
              <a:rPr lang="en-US" sz="1100" dirty="0">
                <a:latin typeface="Courier New" panose="02070309020205020404" pitchFamily="49" charset="0"/>
                <a:cs typeface="Courier New" panose="02070309020205020404" pitchFamily="49" charset="0"/>
              </a:rPr>
              <a:t>  - table</a:t>
            </a: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other_object</a:t>
            </a:r>
            <a:endParaRPr lang="en-US" sz="1100" dirty="0">
              <a:latin typeface="Courier New" panose="02070309020205020404" pitchFamily="49" charset="0"/>
              <a:cs typeface="Courier New" panose="02070309020205020404" pitchFamily="49" charset="0"/>
            </a:endParaRP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basic_block</a:t>
            </a:r>
            <a:endParaRPr lang="en-US" sz="1100" dirty="0">
              <a:latin typeface="Courier New" panose="02070309020205020404" pitchFamily="49" charset="0"/>
              <a:cs typeface="Courier New" panose="02070309020205020404" pitchFamily="49" charset="0"/>
            </a:endParaRP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control_flow</a:t>
            </a:r>
            <a:endParaRPr lang="en-US" sz="1100" dirty="0">
              <a:latin typeface="Courier New" panose="02070309020205020404" pitchFamily="49" charset="0"/>
              <a:cs typeface="Courier New" panose="02070309020205020404" pitchFamily="49" charset="0"/>
            </a:endParaRP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other_processor</a:t>
            </a:r>
            <a:endParaRPr lang="en-US" sz="1100" dirty="0">
              <a:latin typeface="Courier New" panose="02070309020205020404" pitchFamily="49" charset="0"/>
              <a:cs typeface="Courier New" panose="02070309020205020404" pitchFamily="49" charset="0"/>
            </a:endParaRP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processor_layout</a:t>
            </a:r>
            <a:endParaRPr lang="en-US" sz="1100" dirty="0">
              <a:latin typeface="Courier New" panose="02070309020205020404" pitchFamily="49" charset="0"/>
              <a:cs typeface="Courier New" panose="02070309020205020404" pitchFamily="49" charset="0"/>
            </a:endParaRPr>
          </a:p>
          <a:p>
            <a:pPr marL="0" indent="0">
              <a:buNone/>
            </a:pPr>
            <a:endParaRPr lang="en-US" sz="1100" dirty="0">
              <a:latin typeface="Courier New" panose="02070309020205020404" pitchFamily="49" charset="0"/>
              <a:cs typeface="Courier New" panose="02070309020205020404" pitchFamily="49" charset="0"/>
            </a:endParaRPr>
          </a:p>
          <a:p>
            <a:pPr marL="0" indent="0">
              <a:buNone/>
            </a:pPr>
            <a:endParaRPr lang="en-US" sz="1100" dirty="0" smtClean="0">
              <a:latin typeface="Courier New" panose="02070309020205020404" pitchFamily="49" charset="0"/>
              <a:cs typeface="Courier New" panose="02070309020205020404" pitchFamily="49" charset="0"/>
            </a:endParaRPr>
          </a:p>
          <a:p>
            <a:pPr marL="0" indent="0">
              <a:buNone/>
            </a:pPr>
            <a:r>
              <a:rPr lang="en-US" sz="1100" dirty="0" smtClean="0">
                <a:latin typeface="Courier New" panose="02070309020205020404" pitchFamily="49" charset="0"/>
                <a:cs typeface="Courier New" panose="02070309020205020404" pitchFamily="49" charset="0"/>
              </a:rPr>
              <a:t># </a:t>
            </a:r>
            <a:r>
              <a:rPr lang="en-US" sz="1100" dirty="0">
                <a:latin typeface="Courier New" panose="02070309020205020404" pitchFamily="49" charset="0"/>
                <a:cs typeface="Courier New" panose="02070309020205020404" pitchFamily="49" charset="0"/>
              </a:rPr>
              <a:t>These BIR objects must implement a process method</a:t>
            </a:r>
          </a:p>
          <a:p>
            <a:pPr marL="0" indent="0">
              <a:buNone/>
            </a:pPr>
            <a:r>
              <a:rPr lang="en-US" sz="1100" dirty="0" err="1">
                <a:latin typeface="Courier New" panose="02070309020205020404" pitchFamily="49" charset="0"/>
                <a:cs typeface="Courier New" panose="02070309020205020404" pitchFamily="49" charset="0"/>
              </a:rPr>
              <a:t>air_processors</a:t>
            </a:r>
            <a:r>
              <a:rPr lang="en-US" sz="1100" dirty="0">
                <a:latin typeface="Courier New" panose="02070309020205020404" pitchFamily="49" charset="0"/>
                <a:cs typeface="Courier New" panose="02070309020205020404" pitchFamily="49" charset="0"/>
              </a:rPr>
              <a:t> :</a:t>
            </a: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control_flow</a:t>
            </a:r>
            <a:endParaRPr lang="en-US" sz="1100" dirty="0">
              <a:latin typeface="Courier New" panose="02070309020205020404" pitchFamily="49" charset="0"/>
              <a:cs typeface="Courier New" panose="02070309020205020404" pitchFamily="49" charset="0"/>
            </a:endParaRPr>
          </a:p>
          <a:p>
            <a:pPr marL="0" indent="0">
              <a:buNone/>
            </a:pPr>
            <a:r>
              <a:rPr lang="en-US" sz="1100" dirty="0">
                <a:latin typeface="Courier New" panose="02070309020205020404" pitchFamily="49" charset="0"/>
                <a:cs typeface="Courier New" panose="02070309020205020404" pitchFamily="49" charset="0"/>
              </a:rPr>
              <a:t>  - </a:t>
            </a:r>
            <a:r>
              <a:rPr lang="en-US" sz="1100" dirty="0" err="1">
                <a:latin typeface="Courier New" panose="02070309020205020404" pitchFamily="49" charset="0"/>
                <a:cs typeface="Courier New" panose="02070309020205020404" pitchFamily="49" charset="0"/>
              </a:rPr>
              <a:t>other_processor</a:t>
            </a:r>
            <a:endParaRPr lang="en-US" sz="1100" dirty="0">
              <a:latin typeface="Courier New" panose="02070309020205020404" pitchFamily="49" charset="0"/>
              <a:cs typeface="Courier New" panose="02070309020205020404" pitchFamily="49" charset="0"/>
            </a:endParaRPr>
          </a:p>
          <a:p>
            <a:endParaRPr lang="en-US" dirty="0"/>
          </a:p>
        </p:txBody>
      </p:sp>
      <p:sp>
        <p:nvSpPr>
          <p:cNvPr id="5" name="Content Placeholder 4"/>
          <p:cNvSpPr>
            <a:spLocks noGrp="1"/>
          </p:cNvSpPr>
          <p:nvPr>
            <p:ph sz="half" idx="2"/>
          </p:nvPr>
        </p:nvSpPr>
        <p:spPr>
          <a:xfrm>
            <a:off x="4648200" y="1371600"/>
            <a:ext cx="4572000" cy="4908550"/>
          </a:xfrm>
        </p:spPr>
        <p:txBody>
          <a:bodyPr>
            <a:normAutofit fontScale="62500" lnSpcReduction="20000"/>
          </a:bodyPr>
          <a:lstStyle/>
          <a:p>
            <a:pPr marL="0" indent="0">
              <a:buNone/>
            </a:pPr>
            <a:r>
              <a:rPr lang="en-US" dirty="0">
                <a:latin typeface="Courier New" panose="02070309020205020404" pitchFamily="49" charset="0"/>
                <a:cs typeface="Courier New" panose="02070309020205020404" pitchFamily="49" charset="0"/>
              </a:rPr>
              <a:t># These are the attributes each object type supports</a:t>
            </a:r>
          </a:p>
          <a:p>
            <a:pPr marL="0" indent="0">
              <a:buNone/>
            </a:pPr>
            <a:r>
              <a:rPr lang="en-US" dirty="0">
                <a:latin typeface="Courier New" panose="02070309020205020404" pitchFamily="49" charset="0"/>
                <a:cs typeface="Courier New" panose="02070309020205020404" pitchFamily="49" charset="0"/>
              </a:rPr>
              <a:t># All objects support the type and doc attributes</a:t>
            </a:r>
          </a:p>
          <a:p>
            <a:pPr marL="0" indent="0">
              <a:buNone/>
            </a:pPr>
            <a:r>
              <a:rPr lang="en-US" dirty="0" err="1">
                <a:latin typeface="Courier New" panose="02070309020205020404" pitchFamily="49" charset="0"/>
                <a:cs typeface="Courier New" panose="02070309020205020404" pitchFamily="49" charset="0"/>
              </a:rPr>
              <a:t>air_attributes</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header :</a:t>
            </a:r>
          </a:p>
          <a:p>
            <a:pPr marL="0" indent="0">
              <a:buNone/>
            </a:pPr>
            <a:r>
              <a:rPr lang="en-US" dirty="0">
                <a:latin typeface="Courier New" panose="02070309020205020404" pitchFamily="49" charset="0"/>
                <a:cs typeface="Courier New" panose="02070309020205020404" pitchFamily="49" charset="0"/>
              </a:rPr>
              <a:t>    - fields</a:t>
            </a:r>
          </a:p>
          <a:p>
            <a:pPr marL="0" indent="0">
              <a:buNone/>
            </a:pPr>
            <a:r>
              <a:rPr lang="en-US" dirty="0">
                <a:latin typeface="Courier New" panose="02070309020205020404" pitchFamily="49" charset="0"/>
                <a:cs typeface="Courier New" panose="02070309020205020404" pitchFamily="49" charset="0"/>
              </a:rPr>
              <a:t>  metadata :</a:t>
            </a:r>
          </a:p>
          <a:p>
            <a:pPr marL="0" indent="0">
              <a:buNone/>
            </a:pPr>
            <a:r>
              <a:rPr lang="en-US" dirty="0">
                <a:latin typeface="Courier New" panose="02070309020205020404" pitchFamily="49" charset="0"/>
                <a:cs typeface="Courier New" panose="02070309020205020404" pitchFamily="49" charset="0"/>
              </a:rPr>
              <a:t>    - fields</a:t>
            </a:r>
          </a:p>
          <a:p>
            <a:pPr marL="0" indent="0">
              <a:buNone/>
            </a:pP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initial_values</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table :</a:t>
            </a:r>
          </a:p>
          <a:p>
            <a:pPr marL="0" indent="0">
              <a:buNone/>
            </a:pPr>
            <a:r>
              <a:rPr lang="en-US" dirty="0">
                <a:latin typeface="Courier New" panose="02070309020205020404" pitchFamily="49" charset="0"/>
                <a:cs typeface="Courier New" panose="02070309020205020404" pitchFamily="49" charset="0"/>
              </a:rPr>
              <a:t>    - type</a:t>
            </a:r>
          </a:p>
          <a:p>
            <a:pPr marL="0" indent="0">
              <a:buNone/>
            </a:pPr>
            <a:r>
              <a:rPr lang="en-US" dirty="0">
                <a:latin typeface="Courier New" panose="02070309020205020404" pitchFamily="49" charset="0"/>
                <a:cs typeface="Courier New" panose="02070309020205020404" pitchFamily="49" charset="0"/>
              </a:rPr>
              <a:t>    - depth</a:t>
            </a:r>
          </a:p>
          <a:p>
            <a:pPr marL="0" indent="0">
              <a:buNone/>
            </a:pPr>
            <a:r>
              <a:rPr lang="en-US" dirty="0">
                <a:latin typeface="Courier New" panose="02070309020205020404" pitchFamily="49" charset="0"/>
                <a:cs typeface="Courier New" panose="02070309020205020404" pitchFamily="49" charset="0"/>
              </a:rPr>
              <a:t>    - request</a:t>
            </a:r>
          </a:p>
          <a:p>
            <a:pPr marL="0" indent="0">
              <a:buNone/>
            </a:pPr>
            <a:r>
              <a:rPr lang="en-US" dirty="0">
                <a:latin typeface="Courier New" panose="02070309020205020404" pitchFamily="49" charset="0"/>
                <a:cs typeface="Courier New" panose="02070309020205020404" pitchFamily="49" charset="0"/>
              </a:rPr>
              <a:t>    - response</a:t>
            </a:r>
          </a:p>
          <a:p>
            <a:pPr marL="0" indent="0">
              <a:buNone/>
            </a:pPr>
            <a:r>
              <a:rPr lang="en-US" dirty="0">
                <a:latin typeface="Courier New" panose="02070309020205020404" pitchFamily="49" charset="0"/>
                <a:cs typeface="Courier New" panose="02070309020205020404" pitchFamily="49" charset="0"/>
              </a:rPr>
              <a:t>    - operations</a:t>
            </a: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other_object</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 operations</a:t>
            </a: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basic_block</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local_header</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local_table</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 instructions</a:t>
            </a:r>
          </a:p>
          <a:p>
            <a:pPr marL="0" indent="0">
              <a:buNone/>
            </a:pP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next_offset_block</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control_flow</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start_offset_block</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other_processor</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 operation</a:t>
            </a:r>
          </a:p>
          <a:p>
            <a:pPr marL="0" indent="0">
              <a:buNone/>
            </a:pP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processor_layout</a:t>
            </a:r>
            <a:r>
              <a:rPr lang="en-US" dirty="0">
                <a:latin typeface="Courier New" panose="02070309020205020404" pitchFamily="49" charset="0"/>
                <a:cs typeface="Courier New" panose="02070309020205020404" pitchFamily="49" charset="0"/>
              </a:rPr>
              <a:t> :</a:t>
            </a:r>
          </a:p>
          <a:p>
            <a:pPr marL="0" indent="0">
              <a:buNone/>
            </a:pPr>
            <a:r>
              <a:rPr lang="en-US" dirty="0">
                <a:latin typeface="Courier New" panose="02070309020205020404" pitchFamily="49" charset="0"/>
                <a:cs typeface="Courier New" panose="02070309020205020404" pitchFamily="49" charset="0"/>
              </a:rPr>
              <a:t>    - format</a:t>
            </a:r>
          </a:p>
          <a:p>
            <a:pPr marL="0" indent="0">
              <a:buNone/>
            </a:pPr>
            <a:r>
              <a:rPr lang="en-US" dirty="0">
                <a:latin typeface="Courier New" panose="02070309020205020404" pitchFamily="49" charset="0"/>
                <a:cs typeface="Courier New" panose="02070309020205020404" pitchFamily="49" charset="0"/>
              </a:rPr>
              <a:t>    - implementation</a:t>
            </a:r>
          </a:p>
          <a:p>
            <a:endParaRPr lang="en-US" dirty="0"/>
          </a:p>
        </p:txBody>
      </p:sp>
      <p:sp>
        <p:nvSpPr>
          <p:cNvPr id="2" name="Title 1"/>
          <p:cNvSpPr>
            <a:spLocks noGrp="1"/>
          </p:cNvSpPr>
          <p:nvPr>
            <p:ph type="title"/>
          </p:nvPr>
        </p:nvSpPr>
        <p:spPr>
          <a:xfrm>
            <a:off x="457200" y="152400"/>
            <a:ext cx="6629400" cy="762000"/>
          </a:xfrm>
        </p:spPr>
        <p:txBody>
          <a:bodyPr>
            <a:normAutofit fontScale="90000"/>
          </a:bodyPr>
          <a:lstStyle/>
          <a:p>
            <a:r>
              <a:rPr lang="en-US" sz="3100" dirty="0" smtClean="0"/>
              <a:t>Using the AIR meta infrastructure</a:t>
            </a:r>
            <a:r>
              <a:rPr lang="en-US" dirty="0" smtClean="0"/>
              <a:t/>
            </a:r>
            <a:br>
              <a:rPr lang="en-US" dirty="0" smtClean="0"/>
            </a:br>
            <a:r>
              <a:rPr lang="en-US" sz="2400" dirty="0" smtClean="0"/>
              <a:t>New </a:t>
            </a:r>
            <a:r>
              <a:rPr lang="en-US" sz="2400" dirty="0" err="1" smtClean="0"/>
              <a:t>meta.yml</a:t>
            </a:r>
            <a:r>
              <a:rPr lang="en-US" sz="2400" dirty="0" smtClean="0"/>
              <a:t> specification (current draft)</a:t>
            </a:r>
            <a:endParaRPr lang="en-US" dirty="0"/>
          </a:p>
        </p:txBody>
      </p:sp>
    </p:spTree>
    <p:extLst>
      <p:ext uri="{BB962C8B-B14F-4D97-AF65-F5344CB8AC3E}">
        <p14:creationId xmlns:p14="http://schemas.microsoft.com/office/powerpoint/2010/main" val="35896053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95FB27F1-C2FE-E646-9E41-8F3092BBAFAE}" type="slidenum">
              <a:rPr lang="en-US" smtClean="0"/>
              <a:pPr/>
              <a:t>36</a:t>
            </a:fld>
            <a:endParaRPr lang="en-US" dirty="0"/>
          </a:p>
        </p:txBody>
      </p:sp>
      <p:sp>
        <p:nvSpPr>
          <p:cNvPr id="8" name="Content Placeholder 7"/>
          <p:cNvSpPr>
            <a:spLocks noGrp="1"/>
          </p:cNvSpPr>
          <p:nvPr>
            <p:ph sz="half" idx="1"/>
          </p:nvPr>
        </p:nvSpPr>
        <p:spPr>
          <a:xfrm>
            <a:off x="457200" y="1447800"/>
            <a:ext cx="4038600" cy="4648200"/>
          </a:xfrm>
        </p:spPr>
        <p:txBody>
          <a:bodyPr/>
          <a:lstStyle/>
          <a:p>
            <a:r>
              <a:rPr lang="en-US" dirty="0"/>
              <a:t>Header</a:t>
            </a:r>
          </a:p>
          <a:p>
            <a:r>
              <a:rPr lang="en-US" dirty="0"/>
              <a:t>Metadata</a:t>
            </a:r>
          </a:p>
          <a:p>
            <a:r>
              <a:rPr lang="en-US" dirty="0" smtClean="0"/>
              <a:t>Table</a:t>
            </a:r>
          </a:p>
          <a:p>
            <a:r>
              <a:rPr lang="en-US" dirty="0" smtClean="0"/>
              <a:t>Action</a:t>
            </a:r>
          </a:p>
          <a:p>
            <a:r>
              <a:rPr lang="en-US" dirty="0" err="1" smtClean="0"/>
              <a:t>Parse_state</a:t>
            </a:r>
            <a:endParaRPr lang="en-US" dirty="0" smtClean="0"/>
          </a:p>
          <a:p>
            <a:r>
              <a:rPr lang="en-US" dirty="0" smtClean="0"/>
              <a:t>Parser</a:t>
            </a:r>
          </a:p>
          <a:p>
            <a:r>
              <a:rPr lang="en-US" dirty="0" err="1" smtClean="0"/>
              <a:t>Control_flow</a:t>
            </a:r>
            <a:endParaRPr lang="en-US" dirty="0" smtClean="0"/>
          </a:p>
          <a:p>
            <a:r>
              <a:rPr lang="en-US" dirty="0" err="1" smtClean="0"/>
              <a:t>Traffic_manager</a:t>
            </a:r>
            <a:endParaRPr lang="en-US" dirty="0" smtClean="0"/>
          </a:p>
          <a:p>
            <a:r>
              <a:rPr lang="en-US" dirty="0" err="1" smtClean="0"/>
              <a:t>Processor_layout</a:t>
            </a:r>
            <a:endParaRPr lang="en-US" dirty="0" smtClean="0"/>
          </a:p>
          <a:p>
            <a:r>
              <a:rPr lang="en-US" dirty="0" err="1" smtClean="0"/>
              <a:t>Value_set</a:t>
            </a:r>
            <a:endParaRPr lang="en-US" dirty="0"/>
          </a:p>
          <a:p>
            <a:r>
              <a:rPr lang="en-US" dirty="0" err="1"/>
              <a:t>Value_map</a:t>
            </a:r>
            <a:endParaRPr lang="en-US" dirty="0"/>
          </a:p>
          <a:p>
            <a:endParaRPr lang="en-US" dirty="0"/>
          </a:p>
        </p:txBody>
      </p:sp>
      <p:sp>
        <p:nvSpPr>
          <p:cNvPr id="9" name="Content Placeholder 8"/>
          <p:cNvSpPr>
            <a:spLocks noGrp="1"/>
          </p:cNvSpPr>
          <p:nvPr>
            <p:ph sz="half" idx="2"/>
          </p:nvPr>
        </p:nvSpPr>
        <p:spPr>
          <a:xfrm>
            <a:off x="4648200" y="1447800"/>
            <a:ext cx="4038600" cy="4648200"/>
          </a:xfrm>
        </p:spPr>
        <p:txBody>
          <a:bodyPr/>
          <a:lstStyle/>
          <a:p>
            <a:r>
              <a:rPr lang="en-US" dirty="0" smtClean="0"/>
              <a:t>Header</a:t>
            </a:r>
          </a:p>
          <a:p>
            <a:r>
              <a:rPr lang="en-US" dirty="0" smtClean="0"/>
              <a:t>Metadata</a:t>
            </a:r>
          </a:p>
          <a:p>
            <a:r>
              <a:rPr lang="en-US" dirty="0" smtClean="0"/>
              <a:t>Table</a:t>
            </a:r>
          </a:p>
          <a:p>
            <a:r>
              <a:rPr lang="en-US" dirty="0" err="1" smtClean="0"/>
              <a:t>Basic_block</a:t>
            </a:r>
            <a:endParaRPr lang="en-US" dirty="0" smtClean="0"/>
          </a:p>
          <a:p>
            <a:endParaRPr lang="en-US" dirty="0" smtClean="0"/>
          </a:p>
          <a:p>
            <a:r>
              <a:rPr lang="en-US" dirty="0" err="1" smtClean="0"/>
              <a:t>Control_flow</a:t>
            </a:r>
            <a:endParaRPr lang="en-US" dirty="0" smtClean="0"/>
          </a:p>
          <a:p>
            <a:endParaRPr lang="en-US" dirty="0" smtClean="0"/>
          </a:p>
          <a:p>
            <a:r>
              <a:rPr lang="en-US" dirty="0" err="1" smtClean="0"/>
              <a:t>Other_processor</a:t>
            </a:r>
            <a:endParaRPr lang="en-US" dirty="0" smtClean="0"/>
          </a:p>
          <a:p>
            <a:r>
              <a:rPr lang="en-US" dirty="0" err="1" smtClean="0"/>
              <a:t>Processor_layout</a:t>
            </a:r>
            <a:endParaRPr lang="en-US" dirty="0" smtClean="0"/>
          </a:p>
          <a:p>
            <a:r>
              <a:rPr lang="en-US" dirty="0" err="1"/>
              <a:t>Other_object</a:t>
            </a:r>
            <a:endParaRPr lang="en-US" dirty="0"/>
          </a:p>
          <a:p>
            <a:endParaRPr lang="en-US" dirty="0" smtClean="0"/>
          </a:p>
        </p:txBody>
      </p:sp>
      <p:sp>
        <p:nvSpPr>
          <p:cNvPr id="6" name="Title 5"/>
          <p:cNvSpPr>
            <a:spLocks noGrp="1"/>
          </p:cNvSpPr>
          <p:nvPr>
            <p:ph type="title"/>
          </p:nvPr>
        </p:nvSpPr>
        <p:spPr/>
        <p:txBody>
          <a:bodyPr>
            <a:normAutofit/>
          </a:bodyPr>
          <a:lstStyle/>
          <a:p>
            <a:r>
              <a:rPr lang="en-US" sz="2800" dirty="0" smtClean="0">
                <a:solidFill>
                  <a:schemeClr val="tx1"/>
                </a:solidFill>
              </a:rPr>
              <a:t>Mapping AIR-IRI types to BIR types</a:t>
            </a:r>
            <a:endParaRPr lang="en-US" sz="2800" dirty="0">
              <a:solidFill>
                <a:schemeClr val="tx1"/>
              </a:solidFill>
            </a:endParaRPr>
          </a:p>
        </p:txBody>
      </p:sp>
      <p:cxnSp>
        <p:nvCxnSpPr>
          <p:cNvPr id="11" name="Straight Arrow Connector 10"/>
          <p:cNvCxnSpPr/>
          <p:nvPr/>
        </p:nvCxnSpPr>
        <p:spPr>
          <a:xfrm>
            <a:off x="2438400" y="1640400"/>
            <a:ext cx="19812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2438400" y="1952400"/>
            <a:ext cx="19812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2438400" y="2286000"/>
            <a:ext cx="19812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2438400" y="2623800"/>
            <a:ext cx="19812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V="1">
            <a:off x="2438400" y="2743200"/>
            <a:ext cx="1981200" cy="21420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2438400" y="3247800"/>
            <a:ext cx="19812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V="1">
            <a:off x="2438400" y="3367200"/>
            <a:ext cx="1981200" cy="21420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3048000" y="3962400"/>
            <a:ext cx="1371600" cy="0"/>
          </a:xfrm>
          <a:prstGeom prst="straightConnector1">
            <a:avLst/>
          </a:prstGeom>
          <a:ln>
            <a:solidFill>
              <a:srgbClr val="FF0000"/>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048000" y="4274400"/>
            <a:ext cx="1371600"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08496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sz="2800" dirty="0" smtClean="0">
                <a:solidFill>
                  <a:schemeClr val="tx1"/>
                </a:solidFill>
              </a:rPr>
              <a:t>Control flow</a:t>
            </a:r>
            <a:endParaRPr lang="en-US" sz="2800" dirty="0">
              <a:solidFill>
                <a:schemeClr val="tx1"/>
              </a:solidFill>
            </a:endParaRPr>
          </a:p>
        </p:txBody>
      </p:sp>
      <p:sp>
        <p:nvSpPr>
          <p:cNvPr id="7" name="Content Placeholder 6"/>
          <p:cNvSpPr>
            <a:spLocks noGrp="1"/>
          </p:cNvSpPr>
          <p:nvPr>
            <p:ph idx="1"/>
          </p:nvPr>
        </p:nvSpPr>
        <p:spPr>
          <a:xfrm>
            <a:off x="457647" y="1143000"/>
            <a:ext cx="8228707" cy="4876800"/>
          </a:xfrm>
        </p:spPr>
        <p:txBody>
          <a:bodyPr>
            <a:normAutofit fontScale="92500" lnSpcReduction="10000"/>
          </a:bodyPr>
          <a:lstStyle/>
          <a:p>
            <a:r>
              <a:rPr lang="en-US" dirty="0" smtClean="0"/>
              <a:t>Recognizes that packet processing is driven by two dynamic factors:</a:t>
            </a:r>
          </a:p>
          <a:p>
            <a:pPr lvl="1"/>
            <a:r>
              <a:rPr lang="en-US" dirty="0" smtClean="0"/>
              <a:t>Packet data  (data plane input)</a:t>
            </a:r>
          </a:p>
          <a:p>
            <a:pPr lvl="1"/>
            <a:r>
              <a:rPr lang="en-US" dirty="0" smtClean="0"/>
              <a:t>Table data  (control plane input)</a:t>
            </a:r>
          </a:p>
          <a:p>
            <a:endParaRPr lang="en-US" dirty="0"/>
          </a:p>
          <a:p>
            <a:r>
              <a:rPr lang="en-US" dirty="0" smtClean="0"/>
              <a:t>Context for a basic block:</a:t>
            </a:r>
          </a:p>
          <a:p>
            <a:pPr lvl="1"/>
            <a:r>
              <a:rPr lang="en-US" dirty="0" smtClean="0"/>
              <a:t>Particular header in packet: can be read or written</a:t>
            </a:r>
          </a:p>
          <a:p>
            <a:pPr lvl="1"/>
            <a:r>
              <a:rPr lang="en-US" dirty="0" smtClean="0"/>
              <a:t>Particular table:</a:t>
            </a:r>
          </a:p>
          <a:p>
            <a:pPr lvl="2"/>
            <a:r>
              <a:rPr lang="en-US" dirty="0" smtClean="0"/>
              <a:t>Lookup takes a </a:t>
            </a:r>
            <a:r>
              <a:rPr lang="en-US" dirty="0" err="1" smtClean="0"/>
              <a:t>struct</a:t>
            </a:r>
            <a:r>
              <a:rPr lang="en-US" dirty="0" smtClean="0"/>
              <a:t> containing expressions</a:t>
            </a:r>
          </a:p>
          <a:p>
            <a:pPr lvl="2"/>
            <a:r>
              <a:rPr lang="en-US" dirty="0" smtClean="0"/>
              <a:t>Result is a </a:t>
            </a:r>
            <a:r>
              <a:rPr lang="en-US" dirty="0" err="1" smtClean="0"/>
              <a:t>struct</a:t>
            </a:r>
            <a:r>
              <a:rPr lang="en-US" dirty="0" smtClean="0"/>
              <a:t> containing values: some can be decoded as actions</a:t>
            </a:r>
          </a:p>
          <a:p>
            <a:endParaRPr lang="en-US" dirty="0"/>
          </a:p>
          <a:p>
            <a:r>
              <a:rPr lang="en-US" dirty="0" smtClean="0"/>
              <a:t>Using metadata associated with each packet</a:t>
            </a:r>
          </a:p>
          <a:p>
            <a:pPr lvl="1"/>
            <a:r>
              <a:rPr lang="en-US" dirty="0" smtClean="0"/>
              <a:t>Can represent fine- and coarse-grain parsing and match-action</a:t>
            </a:r>
          </a:p>
          <a:p>
            <a:endParaRPr lang="en-US" dirty="0"/>
          </a:p>
          <a:p>
            <a:r>
              <a:rPr lang="en-US" dirty="0" smtClean="0"/>
              <a:t>Not defined as a graph, edges come dynamically from bb transitions</a:t>
            </a:r>
            <a:endParaRPr lang="en-US" dirty="0"/>
          </a:p>
        </p:txBody>
      </p:sp>
      <p:sp>
        <p:nvSpPr>
          <p:cNvPr id="2" name="Slide Number Placeholder 1"/>
          <p:cNvSpPr>
            <a:spLocks noGrp="1"/>
          </p:cNvSpPr>
          <p:nvPr>
            <p:ph type="sldNum" sz="quarter" idx="4"/>
          </p:nvPr>
        </p:nvSpPr>
        <p:spPr/>
        <p:txBody>
          <a:bodyPr/>
          <a:lstStyle/>
          <a:p>
            <a:fld id="{95FB27F1-C2FE-E646-9E41-8F3092BBAFAE}" type="slidenum">
              <a:rPr lang="en-US" smtClean="0"/>
              <a:pPr/>
              <a:t>37</a:t>
            </a:fld>
            <a:endParaRPr lang="en-US" dirty="0"/>
          </a:p>
        </p:txBody>
      </p:sp>
    </p:spTree>
    <p:extLst>
      <p:ext uri="{BB962C8B-B14F-4D97-AF65-F5344CB8AC3E}">
        <p14:creationId xmlns:p14="http://schemas.microsoft.com/office/powerpoint/2010/main" val="244779124"/>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Expressions</a:t>
            </a:r>
            <a:endParaRPr lang="en-US" sz="2800" dirty="0">
              <a:solidFill>
                <a:schemeClr val="tx1"/>
              </a:solidFill>
            </a:endParaRPr>
          </a:p>
        </p:txBody>
      </p:sp>
      <p:sp>
        <p:nvSpPr>
          <p:cNvPr id="3" name="Content Placeholder 2"/>
          <p:cNvSpPr>
            <a:spLocks noGrp="1"/>
          </p:cNvSpPr>
          <p:nvPr>
            <p:ph idx="1"/>
          </p:nvPr>
        </p:nvSpPr>
        <p:spPr/>
        <p:txBody>
          <a:bodyPr/>
          <a:lstStyle/>
          <a:p>
            <a:r>
              <a:rPr lang="en-US" dirty="0" smtClean="0"/>
              <a:t>Expressions may be used widely</a:t>
            </a:r>
          </a:p>
          <a:p>
            <a:pPr lvl="1"/>
            <a:r>
              <a:rPr lang="en-US" dirty="0" smtClean="0"/>
              <a:t>Constructing lookup keys</a:t>
            </a:r>
          </a:p>
          <a:p>
            <a:pPr lvl="1"/>
            <a:r>
              <a:rPr lang="en-US" dirty="0" smtClean="0"/>
              <a:t>Updating packet fields</a:t>
            </a:r>
          </a:p>
          <a:p>
            <a:pPr lvl="1"/>
            <a:r>
              <a:rPr lang="en-US" dirty="0" smtClean="0"/>
              <a:t>Computing next offset and next basic block</a:t>
            </a:r>
          </a:p>
          <a:p>
            <a:pPr lvl="1"/>
            <a:r>
              <a:rPr lang="en-US" dirty="0" smtClean="0"/>
              <a:t>Conditionals</a:t>
            </a:r>
          </a:p>
          <a:p>
            <a:endParaRPr lang="en-US" dirty="0"/>
          </a:p>
          <a:p>
            <a:r>
              <a:rPr lang="en-US" dirty="0" smtClean="0"/>
              <a:t>Certain languages/targets may restrict generality of expressions</a:t>
            </a:r>
          </a:p>
          <a:p>
            <a:endParaRPr lang="en-US" dirty="0"/>
          </a:p>
          <a:p>
            <a:r>
              <a:rPr lang="en-US" dirty="0" smtClean="0"/>
              <a:t>Expressions not broken down further into simple operations</a:t>
            </a:r>
          </a:p>
          <a:p>
            <a:pPr lvl="1"/>
            <a:r>
              <a:rPr lang="en-US" dirty="0" smtClean="0"/>
              <a:t>This left to target-specific </a:t>
            </a:r>
            <a:r>
              <a:rPr lang="en-US" dirty="0" err="1" smtClean="0"/>
              <a:t>backends</a:t>
            </a:r>
            <a:r>
              <a:rPr lang="en-US" dirty="0" smtClean="0"/>
              <a:t> for implementation</a:t>
            </a: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38</a:t>
            </a:fld>
            <a:endParaRPr lang="en-US">
              <a:solidFill>
                <a:srgbClr val="000000"/>
              </a:solidFill>
            </a:endParaRPr>
          </a:p>
        </p:txBody>
      </p:sp>
    </p:spTree>
    <p:extLst>
      <p:ext uri="{BB962C8B-B14F-4D97-AF65-F5344CB8AC3E}">
        <p14:creationId xmlns:p14="http://schemas.microsoft.com/office/powerpoint/2010/main" val="1734520083"/>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Tables</a:t>
            </a:r>
            <a:endParaRPr lang="en-US" sz="2800" dirty="0">
              <a:solidFill>
                <a:schemeClr val="tx1"/>
              </a:solidFill>
            </a:endParaRPr>
          </a:p>
        </p:txBody>
      </p:sp>
      <p:sp>
        <p:nvSpPr>
          <p:cNvPr id="3" name="Content Placeholder 2"/>
          <p:cNvSpPr>
            <a:spLocks noGrp="1"/>
          </p:cNvSpPr>
          <p:nvPr>
            <p:ph idx="1"/>
          </p:nvPr>
        </p:nvSpPr>
        <p:spPr/>
        <p:txBody>
          <a:bodyPr/>
          <a:lstStyle/>
          <a:p>
            <a:r>
              <a:rPr lang="en-US" dirty="0" smtClean="0"/>
              <a:t>Not represented as match-action tables in the </a:t>
            </a:r>
            <a:r>
              <a:rPr lang="en-US" dirty="0" err="1" smtClean="0"/>
              <a:t>OpenFlow</a:t>
            </a:r>
            <a:r>
              <a:rPr lang="en-US" dirty="0" smtClean="0"/>
              <a:t> sense</a:t>
            </a:r>
          </a:p>
          <a:p>
            <a:endParaRPr lang="en-US" dirty="0"/>
          </a:p>
          <a:p>
            <a:r>
              <a:rPr lang="en-US" dirty="0" smtClean="0"/>
              <a:t>Lookup key is arbitrary </a:t>
            </a:r>
            <a:r>
              <a:rPr lang="en-US" dirty="0" err="1" smtClean="0"/>
              <a:t>struct</a:t>
            </a:r>
            <a:r>
              <a:rPr lang="en-US" dirty="0" smtClean="0"/>
              <a:t> of expressions</a:t>
            </a:r>
          </a:p>
          <a:p>
            <a:pPr lvl="1"/>
            <a:r>
              <a:rPr lang="en-US" dirty="0" smtClean="0"/>
              <a:t>Not just a selection of fields</a:t>
            </a:r>
          </a:p>
          <a:p>
            <a:endParaRPr lang="en-US" dirty="0"/>
          </a:p>
          <a:p>
            <a:r>
              <a:rPr lang="en-US" dirty="0" smtClean="0"/>
              <a:t>Result is arbitrary </a:t>
            </a:r>
            <a:r>
              <a:rPr lang="en-US" dirty="0" err="1" smtClean="0"/>
              <a:t>struct</a:t>
            </a:r>
            <a:r>
              <a:rPr lang="en-US" dirty="0" smtClean="0"/>
              <a:t> of values</a:t>
            </a:r>
          </a:p>
          <a:p>
            <a:pPr lvl="1"/>
            <a:r>
              <a:rPr lang="en-US" dirty="0" smtClean="0"/>
              <a:t>Not just a selection of pre-defined actions, generally a source of operands</a:t>
            </a:r>
          </a:p>
          <a:p>
            <a:pPr lvl="1"/>
            <a:r>
              <a:rPr lang="en-US" dirty="0" smtClean="0"/>
              <a:t>Some expressions can be interpreted as actions in basic block</a:t>
            </a:r>
          </a:p>
          <a:p>
            <a:endParaRPr lang="en-US" dirty="0"/>
          </a:p>
          <a:p>
            <a:r>
              <a:rPr lang="en-US" dirty="0" smtClean="0"/>
              <a:t>Table is closer to real table implementations</a:t>
            </a:r>
          </a:p>
          <a:p>
            <a:pPr lvl="1"/>
            <a:r>
              <a:rPr lang="en-US" dirty="0" smtClean="0"/>
              <a:t>Standard exact match, LPM, TCAM, types</a:t>
            </a:r>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39</a:t>
            </a:fld>
            <a:endParaRPr lang="en-US">
              <a:solidFill>
                <a:srgbClr val="000000"/>
              </a:solidFill>
            </a:endParaRPr>
          </a:p>
        </p:txBody>
      </p:sp>
    </p:spTree>
    <p:extLst>
      <p:ext uri="{BB962C8B-B14F-4D97-AF65-F5344CB8AC3E}">
        <p14:creationId xmlns:p14="http://schemas.microsoft.com/office/powerpoint/2010/main" val="392447077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152400"/>
            <a:ext cx="8457753" cy="1143000"/>
          </a:xfrm>
        </p:spPr>
        <p:txBody>
          <a:bodyPr>
            <a:normAutofit/>
          </a:bodyPr>
          <a:lstStyle/>
          <a:p>
            <a:r>
              <a:rPr lang="en-US" sz="2800" dirty="0">
                <a:solidFill>
                  <a:schemeClr val="tx1"/>
                </a:solidFill>
              </a:rPr>
              <a:t>PIF </a:t>
            </a:r>
            <a:r>
              <a:rPr lang="en-US" sz="2800" dirty="0" smtClean="0">
                <a:solidFill>
                  <a:schemeClr val="tx1"/>
                </a:solidFill>
              </a:rPr>
              <a:t>Open Source SDN software </a:t>
            </a:r>
            <a:r>
              <a:rPr lang="en-US" sz="2800" dirty="0">
                <a:solidFill>
                  <a:schemeClr val="tx1"/>
                </a:solidFill>
              </a:rPr>
              <a:t>project</a:t>
            </a:r>
            <a:br>
              <a:rPr lang="en-US" sz="2800" dirty="0">
                <a:solidFill>
                  <a:schemeClr val="tx1"/>
                </a:solidFill>
              </a:rPr>
            </a:br>
            <a:r>
              <a:rPr lang="en-US" sz="2800" dirty="0" smtClean="0">
                <a:solidFill>
                  <a:schemeClr val="tx1"/>
                </a:solidFill>
              </a:rPr>
              <a:t>… and also ONF Specifications Area group </a:t>
            </a:r>
            <a:endParaRPr lang="en-US" sz="2400" dirty="0">
              <a:solidFill>
                <a:schemeClr val="tx1"/>
              </a:solidFill>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a:t>
            </a:fld>
            <a:endParaRPr lang="en-US">
              <a:solidFill>
                <a:srgbClr val="000000"/>
              </a:solidFill>
            </a:endParaRPr>
          </a:p>
        </p:txBody>
      </p:sp>
      <p:pic>
        <p:nvPicPr>
          <p:cNvPr id="5" name="Picture 4"/>
          <p:cNvPicPr>
            <a:picLocks noChangeAspect="1"/>
          </p:cNvPicPr>
          <p:nvPr/>
        </p:nvPicPr>
        <p:blipFill>
          <a:blip r:embed="rId3"/>
          <a:stretch>
            <a:fillRect/>
          </a:stretch>
        </p:blipFill>
        <p:spPr>
          <a:xfrm>
            <a:off x="1397102" y="1421493"/>
            <a:ext cx="6222898" cy="4674507"/>
          </a:xfrm>
          <a:prstGeom prst="rect">
            <a:avLst/>
          </a:prstGeom>
        </p:spPr>
      </p:pic>
      <p:sp>
        <p:nvSpPr>
          <p:cNvPr id="6" name="Oval 5"/>
          <p:cNvSpPr/>
          <p:nvPr/>
        </p:nvSpPr>
        <p:spPr bwMode="auto">
          <a:xfrm>
            <a:off x="4343400" y="3276600"/>
            <a:ext cx="1600200" cy="914400"/>
          </a:xfrm>
          <a:prstGeom prst="ellipse">
            <a:avLst/>
          </a:prstGeom>
          <a:noFill/>
          <a:ln w="76200" cap="flat" cmpd="sng" algn="ctr">
            <a:solidFill>
              <a:schemeClr val="bg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sp>
        <p:nvSpPr>
          <p:cNvPr id="9" name="TextBox 8"/>
          <p:cNvSpPr txBox="1"/>
          <p:nvPr/>
        </p:nvSpPr>
        <p:spPr>
          <a:xfrm>
            <a:off x="1828800" y="3276600"/>
            <a:ext cx="2438400" cy="830997"/>
          </a:xfrm>
          <a:prstGeom prst="rect">
            <a:avLst/>
          </a:prstGeom>
          <a:noFill/>
        </p:spPr>
        <p:txBody>
          <a:bodyPr wrap="square" rtlCol="0">
            <a:spAutoFit/>
          </a:bodyPr>
          <a:lstStyle/>
          <a:p>
            <a:pPr algn="ctr"/>
            <a:r>
              <a:rPr lang="en-US" sz="2400" dirty="0" smtClean="0"/>
              <a:t>Intermediate representation</a:t>
            </a:r>
            <a:endParaRPr lang="en-US" sz="2400" dirty="0"/>
          </a:p>
        </p:txBody>
      </p:sp>
    </p:spTree>
    <p:extLst>
      <p:ext uri="{BB962C8B-B14F-4D97-AF65-F5344CB8AC3E}">
        <p14:creationId xmlns:p14="http://schemas.microsoft.com/office/powerpoint/2010/main" val="3296716586"/>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sz="2800" dirty="0" smtClean="0">
                <a:solidFill>
                  <a:schemeClr val="tx1"/>
                </a:solidFill>
              </a:rPr>
              <a:t>Status</a:t>
            </a:r>
            <a:endParaRPr lang="en-US" sz="2800" dirty="0">
              <a:solidFill>
                <a:schemeClr val="tx1"/>
              </a:solidFill>
            </a:endParaRPr>
          </a:p>
        </p:txBody>
      </p:sp>
      <p:sp>
        <p:nvSpPr>
          <p:cNvPr id="7" name="Content Placeholder 6"/>
          <p:cNvSpPr>
            <a:spLocks noGrp="1"/>
          </p:cNvSpPr>
          <p:nvPr>
            <p:ph idx="1"/>
          </p:nvPr>
        </p:nvSpPr>
        <p:spPr/>
        <p:txBody>
          <a:bodyPr/>
          <a:lstStyle/>
          <a:p>
            <a:r>
              <a:rPr lang="en-US" dirty="0" smtClean="0"/>
              <a:t>In preparation Aug/Sep 2015</a:t>
            </a:r>
          </a:p>
          <a:p>
            <a:endParaRPr lang="en-US" dirty="0"/>
          </a:p>
          <a:p>
            <a:r>
              <a:rPr lang="en-US" dirty="0" smtClean="0"/>
              <a:t>Code base not quite ready for workdays – few more weeks</a:t>
            </a:r>
          </a:p>
          <a:p>
            <a:endParaRPr lang="en-US" dirty="0"/>
          </a:p>
          <a:p>
            <a:r>
              <a:rPr lang="en-US" dirty="0" smtClean="0"/>
              <a:t>Will seek feedback from PIF, CAB, P4</a:t>
            </a:r>
          </a:p>
          <a:p>
            <a:endParaRPr lang="en-US" dirty="0"/>
          </a:p>
          <a:p>
            <a:r>
              <a:rPr lang="en-US" dirty="0" smtClean="0"/>
              <a:t>Has involved refactoring original AIR/IRI code base</a:t>
            </a:r>
            <a:endParaRPr lang="en-US" dirty="0"/>
          </a:p>
        </p:txBody>
      </p:sp>
      <p:sp>
        <p:nvSpPr>
          <p:cNvPr id="2" name="Slide Number Placeholder 1"/>
          <p:cNvSpPr>
            <a:spLocks noGrp="1"/>
          </p:cNvSpPr>
          <p:nvPr>
            <p:ph type="sldNum" sz="quarter" idx="4"/>
          </p:nvPr>
        </p:nvSpPr>
        <p:spPr/>
        <p:txBody>
          <a:bodyPr/>
          <a:lstStyle/>
          <a:p>
            <a:fld id="{95FB27F1-C2FE-E646-9E41-8F3092BBAFAE}" type="slidenum">
              <a:rPr lang="en-US" smtClean="0"/>
              <a:pPr/>
              <a:t>40</a:t>
            </a:fld>
            <a:endParaRPr lang="en-US" dirty="0"/>
          </a:p>
        </p:txBody>
      </p:sp>
    </p:spTree>
    <p:extLst>
      <p:ext uri="{BB962C8B-B14F-4D97-AF65-F5344CB8AC3E}">
        <p14:creationId xmlns:p14="http://schemas.microsoft.com/office/powerpoint/2010/main" val="1479239619"/>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615957" y="2610304"/>
            <a:ext cx="8223243"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lvl="0">
              <a:lnSpc>
                <a:spcPct val="140000"/>
              </a:lnSpc>
            </a:pPr>
            <a:r>
              <a:rPr lang="en-US" sz="3600" dirty="0">
                <a:solidFill>
                  <a:srgbClr val="FFFFFF"/>
                </a:solidFill>
              </a:rPr>
              <a:t>Run-Time Interface Considerations</a:t>
            </a:r>
          </a:p>
          <a:p>
            <a:pPr algn="l">
              <a:lnSpc>
                <a:spcPct val="140000"/>
              </a:lnSpc>
            </a:pPr>
            <a:endParaRPr lang="en-US" sz="2812" dirty="0" smtClean="0">
              <a:solidFill>
                <a:srgbClr val="FFFFFF"/>
              </a:solidFill>
              <a:latin typeface="Arial"/>
              <a:cs typeface="Arial"/>
              <a:sym typeface="Helvetica" charset="0"/>
            </a:endParaRPr>
          </a:p>
          <a:p>
            <a:pPr>
              <a:lnSpc>
                <a:spcPct val="140000"/>
              </a:lnSpc>
            </a:pPr>
            <a:r>
              <a:rPr lang="en-US" sz="2400" dirty="0">
                <a:solidFill>
                  <a:srgbClr val="FFFFFF"/>
                </a:solidFill>
                <a:cs typeface="Arial"/>
                <a:sym typeface="Helvetica" charset="0"/>
              </a:rPr>
              <a:t>Johann </a:t>
            </a:r>
            <a:r>
              <a:rPr lang="en-US" sz="2400" dirty="0" err="1" smtClean="0">
                <a:solidFill>
                  <a:srgbClr val="FFFFFF"/>
                </a:solidFill>
                <a:cs typeface="Arial"/>
                <a:sym typeface="Helvetica" charset="0"/>
              </a:rPr>
              <a:t>Tönsi</a:t>
            </a:r>
            <a:r>
              <a:rPr lang="en-US" sz="2400" dirty="0" err="1" smtClean="0">
                <a:solidFill>
                  <a:srgbClr val="FFFFFF"/>
                </a:solidFill>
                <a:latin typeface="Arial"/>
                <a:cs typeface="Arial"/>
                <a:sym typeface="Helvetica" charset="0"/>
              </a:rPr>
              <a:t>ng</a:t>
            </a:r>
            <a:r>
              <a:rPr lang="en-US" sz="2400" dirty="0" smtClean="0">
                <a:solidFill>
                  <a:srgbClr val="FFFFFF"/>
                </a:solidFill>
                <a:latin typeface="Arial"/>
                <a:cs typeface="Arial"/>
                <a:sym typeface="Helvetica" charset="0"/>
              </a:rPr>
              <a:t> / </a:t>
            </a:r>
            <a:r>
              <a:rPr lang="en-US" sz="2400" dirty="0" err="1" smtClean="0">
                <a:solidFill>
                  <a:srgbClr val="FFFFFF"/>
                </a:solidFill>
                <a:latin typeface="Arial"/>
                <a:cs typeface="Arial"/>
                <a:sym typeface="Helvetica" charset="0"/>
              </a:rPr>
              <a:t>Netronome</a:t>
            </a:r>
            <a:r>
              <a:rPr lang="en-US" sz="2400" dirty="0" smtClean="0">
                <a:solidFill>
                  <a:srgbClr val="FFFFFF"/>
                </a:solidFill>
                <a:latin typeface="Arial"/>
                <a:cs typeface="Arial"/>
                <a:sym typeface="Helvetica" charset="0"/>
              </a:rPr>
              <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41</a:t>
            </a:fld>
            <a:endParaRPr lang="en-US">
              <a:solidFill>
                <a:srgbClr val="000000"/>
              </a:solidFill>
            </a:endParaRPr>
          </a:p>
        </p:txBody>
      </p:sp>
    </p:spTree>
    <p:extLst>
      <p:ext uri="{BB962C8B-B14F-4D97-AF65-F5344CB8AC3E}">
        <p14:creationId xmlns:p14="http://schemas.microsoft.com/office/powerpoint/2010/main" val="6707487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p:cNvSpPr>
          <p:nvPr>
            <p:ph type="title"/>
          </p:nvPr>
        </p:nvSpPr>
        <p:spPr>
          <a:prstGeom prst="rect">
            <a:avLst/>
          </a:prstGeom>
        </p:spPr>
        <p:txBody>
          <a:bodyPr lIns="0" tIns="0" rIns="0" bIns="0">
            <a:normAutofit fontScale="90000"/>
          </a:bodyPr>
          <a:lstStyle/>
          <a:p>
            <a:pPr lvl="0">
              <a:defRPr sz="1800" b="0">
                <a:solidFill>
                  <a:srgbClr val="000000"/>
                </a:solidFill>
              </a:defRPr>
            </a:pPr>
            <a:r>
              <a:rPr sz="2400" b="1">
                <a:solidFill>
                  <a:srgbClr val="141313"/>
                </a:solidFill>
              </a:rPr>
              <a:t>iNIC P4 + PIF IR Implementation:</a:t>
            </a:r>
            <a:br>
              <a:rPr sz="2400" b="1">
                <a:solidFill>
                  <a:srgbClr val="141313"/>
                </a:solidFill>
              </a:rPr>
            </a:br>
            <a:r>
              <a:rPr sz="2400" b="1">
                <a:solidFill>
                  <a:srgbClr val="141313"/>
                </a:solidFill>
              </a:rPr>
              <a:t>Run-Time Interaction</a:t>
            </a:r>
          </a:p>
        </p:txBody>
      </p:sp>
      <p:sp>
        <p:nvSpPr>
          <p:cNvPr id="182" name="Shape 182"/>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defRPr>
            </a:pPr>
            <a:fld id="{86CB4B4D-7CA3-9044-876B-883B54F8677D}" type="slidenum">
              <a:rPr sz="900">
                <a:solidFill>
                  <a:srgbClr val="141313"/>
                </a:solidFill>
              </a:rPr>
              <a:t>42</a:t>
            </a:fld>
            <a:endParaRPr sz="900">
              <a:solidFill>
                <a:srgbClr val="141313"/>
              </a:solidFill>
            </a:endParaRPr>
          </a:p>
        </p:txBody>
      </p:sp>
      <p:pic>
        <p:nvPicPr>
          <p:cNvPr id="183" name="image7.png"/>
          <p:cNvPicPr/>
          <p:nvPr/>
        </p:nvPicPr>
        <p:blipFill>
          <a:blip r:embed="rId2">
            <a:extLst/>
          </a:blip>
          <a:stretch>
            <a:fillRect/>
          </a:stretch>
        </p:blipFill>
        <p:spPr>
          <a:xfrm flipH="1">
            <a:off x="5656315" y="3517966"/>
            <a:ext cx="1592026" cy="993478"/>
          </a:xfrm>
          <a:prstGeom prst="rect">
            <a:avLst/>
          </a:prstGeom>
          <a:ln w="12700">
            <a:miter lim="400000"/>
          </a:ln>
        </p:spPr>
      </p:pic>
      <p:sp>
        <p:nvSpPr>
          <p:cNvPr id="184" name="Shape 184"/>
          <p:cNvSpPr/>
          <p:nvPr/>
        </p:nvSpPr>
        <p:spPr>
          <a:xfrm>
            <a:off x="6579805" y="1738763"/>
            <a:ext cx="1" cy="758841"/>
          </a:xfrm>
          <a:prstGeom prst="line">
            <a:avLst/>
          </a:prstGeom>
          <a:ln w="25400">
            <a:solidFill>
              <a:srgbClr val="535353"/>
            </a:solidFill>
            <a:tailEnd type="triangle"/>
          </a:ln>
          <a:effectLst>
            <a:outerShdw blurRad="38100" dist="12700" dir="5400000" rotWithShape="0">
              <a:srgbClr val="000000">
                <a:alpha val="38000"/>
              </a:srgbClr>
            </a:outerShdw>
          </a:effectLst>
        </p:spPr>
        <p:txBody>
          <a:bodyPr lIns="0" tIns="0" rIns="0" bIns="0"/>
          <a:lstStyle/>
          <a:p>
            <a:pPr lvl="0" defTabSz="457200">
              <a:defRPr sz="1600">
                <a:latin typeface="+mj-lt"/>
                <a:ea typeface="+mj-ea"/>
                <a:cs typeface="+mj-cs"/>
                <a:sym typeface="Helvetica"/>
              </a:defRPr>
            </a:pPr>
            <a:endParaRPr/>
          </a:p>
        </p:txBody>
      </p:sp>
      <p:sp>
        <p:nvSpPr>
          <p:cNvPr id="185" name="Shape 185"/>
          <p:cNvSpPr/>
          <p:nvPr/>
        </p:nvSpPr>
        <p:spPr>
          <a:xfrm>
            <a:off x="6309359" y="2497603"/>
            <a:ext cx="1422820" cy="387302"/>
          </a:xfrm>
          <a:prstGeom prst="roundRect">
            <a:avLst>
              <a:gd name="adj" fmla="val 43442"/>
            </a:avLst>
          </a:prstGeom>
          <a:gradFill>
            <a:gsLst>
              <a:gs pos="0">
                <a:srgbClr val="4F8F00"/>
              </a:gs>
              <a:gs pos="100000">
                <a:srgbClr val="00FDFF"/>
              </a:gs>
            </a:gsLst>
            <a:lin ang="10800000"/>
          </a:gradFill>
          <a:ln w="12700">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lIns="0" tIns="0" rIns="0" bIns="0" anchor="ctr"/>
          <a:lstStyle>
            <a:lvl1pPr algn="ctr">
              <a:defRPr sz="1200">
                <a:latin typeface="Arial"/>
                <a:ea typeface="Arial"/>
                <a:cs typeface="Arial"/>
                <a:sym typeface="Arial"/>
              </a:defRPr>
            </a:lvl1pPr>
          </a:lstStyle>
          <a:p>
            <a:pPr lvl="0">
              <a:defRPr sz="1800"/>
            </a:pPr>
            <a:r>
              <a:rPr sz="1200"/>
              <a:t>app.firmware</a:t>
            </a:r>
          </a:p>
        </p:txBody>
      </p:sp>
      <p:sp>
        <p:nvSpPr>
          <p:cNvPr id="186" name="Shape 186"/>
          <p:cNvSpPr/>
          <p:nvPr/>
        </p:nvSpPr>
        <p:spPr>
          <a:xfrm>
            <a:off x="6574538" y="2900799"/>
            <a:ext cx="1" cy="644425"/>
          </a:xfrm>
          <a:prstGeom prst="line">
            <a:avLst/>
          </a:prstGeom>
          <a:ln w="25400">
            <a:solidFill>
              <a:srgbClr val="535353"/>
            </a:solidFill>
            <a:tailEnd type="triangle"/>
          </a:ln>
          <a:effectLst>
            <a:outerShdw blurRad="38100" dist="12700" dir="5400000" rotWithShape="0">
              <a:srgbClr val="000000">
                <a:alpha val="38000"/>
              </a:srgbClr>
            </a:outerShdw>
          </a:effectLst>
        </p:spPr>
        <p:txBody>
          <a:bodyPr lIns="0" tIns="0" rIns="0" bIns="0"/>
          <a:lstStyle/>
          <a:p>
            <a:pPr lvl="0" defTabSz="457200">
              <a:defRPr sz="1600">
                <a:latin typeface="+mj-lt"/>
                <a:ea typeface="+mj-ea"/>
                <a:cs typeface="+mj-cs"/>
                <a:sym typeface="Helvetica"/>
              </a:defRPr>
            </a:pPr>
            <a:endParaRPr/>
          </a:p>
        </p:txBody>
      </p:sp>
      <p:sp>
        <p:nvSpPr>
          <p:cNvPr id="187" name="Shape 187"/>
          <p:cNvSpPr/>
          <p:nvPr/>
        </p:nvSpPr>
        <p:spPr>
          <a:xfrm>
            <a:off x="7391400" y="2459955"/>
            <a:ext cx="1752600" cy="44205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lvl="0" algn="ctr"/>
            <a:r>
              <a:rPr sz="1200" i="1">
                <a:latin typeface="Arial"/>
                <a:ea typeface="Arial"/>
                <a:cs typeface="Arial"/>
                <a:sym typeface="Arial"/>
              </a:rPr>
              <a:t>Native code</a:t>
            </a:r>
          </a:p>
          <a:p>
            <a:pPr lvl="0" algn="ctr"/>
            <a:r>
              <a:rPr sz="1200" i="1">
                <a:latin typeface="Arial"/>
                <a:ea typeface="Arial"/>
                <a:cs typeface="Arial"/>
                <a:sym typeface="Arial"/>
              </a:rPr>
              <a:t>for NFP iNIC</a:t>
            </a:r>
          </a:p>
        </p:txBody>
      </p:sp>
      <p:sp>
        <p:nvSpPr>
          <p:cNvPr id="188" name="Shape 188"/>
          <p:cNvSpPr/>
          <p:nvPr/>
        </p:nvSpPr>
        <p:spPr>
          <a:xfrm>
            <a:off x="7517265" y="3542886"/>
            <a:ext cx="1367655" cy="69421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rgbClr val="BABABA"/>
              </a:gs>
              <a:gs pos="35000">
                <a:srgbClr val="CFCFCF"/>
              </a:gs>
              <a:gs pos="100000">
                <a:srgbClr val="EDEDED"/>
              </a:gs>
            </a:gsLst>
            <a:lin ang="16200000"/>
          </a:gradFill>
          <a:ln w="12700">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lIns="0" tIns="0" rIns="0" bIns="0" anchor="ctr"/>
          <a:lstStyle>
            <a:lvl1pPr algn="ctr">
              <a:defRPr sz="1600" i="1">
                <a:latin typeface="Arial"/>
                <a:ea typeface="Arial"/>
                <a:cs typeface="Arial"/>
                <a:sym typeface="Arial"/>
              </a:defRPr>
            </a:lvl1pPr>
          </a:lstStyle>
          <a:p>
            <a:pPr lvl="0">
              <a:defRPr sz="1800" i="0"/>
            </a:pPr>
            <a:r>
              <a:rPr sz="1600" i="1"/>
              <a:t>Network</a:t>
            </a:r>
          </a:p>
        </p:txBody>
      </p:sp>
      <p:sp>
        <p:nvSpPr>
          <p:cNvPr id="189" name="Shape 189"/>
          <p:cNvSpPr/>
          <p:nvPr/>
        </p:nvSpPr>
        <p:spPr>
          <a:xfrm>
            <a:off x="7196370" y="3884740"/>
            <a:ext cx="314166" cy="1"/>
          </a:xfrm>
          <a:prstGeom prst="line">
            <a:avLst/>
          </a:prstGeom>
          <a:ln w="25400">
            <a:solidFill>
              <a:srgbClr val="727272"/>
            </a:solidFill>
          </a:ln>
          <a:effectLst>
            <a:outerShdw blurRad="38100" dist="12700" dir="5400000" rotWithShape="0">
              <a:srgbClr val="000000">
                <a:alpha val="38000"/>
              </a:srgbClr>
            </a:outerShdw>
          </a:effectLst>
        </p:spPr>
        <p:txBody>
          <a:bodyPr lIns="0" tIns="0" rIns="0" bIns="0"/>
          <a:lstStyle/>
          <a:p>
            <a:pPr lvl="0" defTabSz="457200">
              <a:defRPr sz="1600">
                <a:latin typeface="+mj-lt"/>
                <a:ea typeface="+mj-ea"/>
                <a:cs typeface="+mj-cs"/>
                <a:sym typeface="Helvetica"/>
              </a:defRPr>
            </a:pPr>
            <a:endParaRPr/>
          </a:p>
        </p:txBody>
      </p:sp>
      <p:grpSp>
        <p:nvGrpSpPr>
          <p:cNvPr id="193" name="Group 193"/>
          <p:cNvGrpSpPr/>
          <p:nvPr/>
        </p:nvGrpSpPr>
        <p:grpSpPr>
          <a:xfrm>
            <a:off x="6921311" y="4439434"/>
            <a:ext cx="2057381" cy="933132"/>
            <a:chOff x="2273111" y="2939366"/>
            <a:chExt cx="2057379" cy="933130"/>
          </a:xfrm>
        </p:grpSpPr>
        <p:sp>
          <p:nvSpPr>
            <p:cNvPr id="190" name="Shape 190"/>
            <p:cNvSpPr/>
            <p:nvPr/>
          </p:nvSpPr>
          <p:spPr>
            <a:xfrm>
              <a:off x="3352591" y="3485196"/>
              <a:ext cx="977901" cy="387302"/>
            </a:xfrm>
            <a:prstGeom prst="roundRect">
              <a:avLst>
                <a:gd name="adj" fmla="val 43442"/>
              </a:avLst>
            </a:prstGeom>
            <a:gradFill flip="none" rotWithShape="1">
              <a:gsLst>
                <a:gs pos="0">
                  <a:srgbClr val="0433FF"/>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Debug</a:t>
              </a:r>
            </a:p>
          </p:txBody>
        </p:sp>
        <p:sp>
          <p:nvSpPr>
            <p:cNvPr id="191" name="Shape 191"/>
            <p:cNvSpPr/>
            <p:nvPr/>
          </p:nvSpPr>
          <p:spPr>
            <a:xfrm flipH="1" flipV="1">
              <a:off x="2384329" y="2939366"/>
              <a:ext cx="982911" cy="661694"/>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92" name="Shape 192"/>
            <p:cNvSpPr/>
            <p:nvPr/>
          </p:nvSpPr>
          <p:spPr>
            <a:xfrm>
              <a:off x="2273111" y="3095919"/>
              <a:ext cx="774889" cy="442055"/>
            </a:xfrm>
            <a:prstGeom prst="rect">
              <a:avLst/>
            </a:prstGeom>
            <a:solidFill>
              <a:srgbClr val="DDDDDD"/>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gn="ctr">
                <a:defRPr sz="1200" i="1">
                  <a:latin typeface="Arial"/>
                  <a:ea typeface="Arial"/>
                  <a:cs typeface="Arial"/>
                  <a:sym typeface="Arial"/>
                </a:defRPr>
              </a:lvl1pPr>
            </a:lstStyle>
            <a:p>
              <a:pPr lvl="0">
                <a:defRPr sz="1800" i="0"/>
              </a:pPr>
              <a:r>
                <a:rPr sz="1200" i="1"/>
                <a:t>Debug API</a:t>
              </a:r>
            </a:p>
          </p:txBody>
        </p:sp>
      </p:grpSp>
      <p:grpSp>
        <p:nvGrpSpPr>
          <p:cNvPr id="197" name="Group 197"/>
          <p:cNvGrpSpPr/>
          <p:nvPr/>
        </p:nvGrpSpPr>
        <p:grpSpPr>
          <a:xfrm>
            <a:off x="2548309" y="2332639"/>
            <a:ext cx="3199358" cy="1562169"/>
            <a:chOff x="0" y="0"/>
            <a:chExt cx="3199357" cy="1562167"/>
          </a:xfrm>
        </p:grpSpPr>
        <p:sp>
          <p:nvSpPr>
            <p:cNvPr id="194" name="Shape 194"/>
            <p:cNvSpPr/>
            <p:nvPr/>
          </p:nvSpPr>
          <p:spPr>
            <a:xfrm>
              <a:off x="1462286" y="371772"/>
              <a:ext cx="1737072" cy="1190396"/>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195" name="Shape 195"/>
            <p:cNvSpPr/>
            <p:nvPr/>
          </p:nvSpPr>
          <p:spPr>
            <a:xfrm>
              <a:off x="1703948" y="664726"/>
              <a:ext cx="977901" cy="442055"/>
            </a:xfrm>
            <a:prstGeom prst="rect">
              <a:avLst/>
            </a:prstGeom>
            <a:solidFill>
              <a:srgbClr val="DDDDDD"/>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200" i="1">
                  <a:latin typeface="Arial"/>
                  <a:ea typeface="Arial"/>
                  <a:cs typeface="Arial"/>
                  <a:sym typeface="Arial"/>
                </a:rPr>
                <a:t>Callable API</a:t>
              </a:r>
            </a:p>
            <a:p>
              <a:pPr lvl="0" algn="ctr"/>
              <a:r>
                <a:rPr sz="1200" i="1">
                  <a:latin typeface="Arial"/>
                  <a:ea typeface="Arial"/>
                  <a:cs typeface="Arial"/>
                  <a:sym typeface="Arial"/>
                </a:rPr>
                <a:t>e.g. Thrift</a:t>
              </a:r>
            </a:p>
          </p:txBody>
        </p:sp>
        <p:sp>
          <p:nvSpPr>
            <p:cNvPr id="196" name="Shape 196"/>
            <p:cNvSpPr/>
            <p:nvPr/>
          </p:nvSpPr>
          <p:spPr>
            <a:xfrm>
              <a:off x="0" y="0"/>
              <a:ext cx="1510194" cy="520037"/>
            </a:xfrm>
            <a:prstGeom prst="roundRect">
              <a:avLst>
                <a:gd name="adj" fmla="val 33156"/>
              </a:avLst>
            </a:prstGeom>
            <a:gradFill flip="none" rotWithShape="1">
              <a:gsLst>
                <a:gs pos="0">
                  <a:srgbClr val="4F8F00"/>
                </a:gs>
                <a:gs pos="100000">
                  <a:srgbClr val="00FDFF"/>
                </a:gs>
              </a:gsLst>
              <a:lin ang="108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200">
                  <a:latin typeface="Arial"/>
                  <a:ea typeface="Arial"/>
                  <a:cs typeface="Arial"/>
                  <a:sym typeface="Arial"/>
                </a:rPr>
                <a:t>VNF or L4-L7</a:t>
              </a:r>
            </a:p>
            <a:p>
              <a:pPr lvl="0" algn="ctr"/>
              <a:r>
                <a:rPr sz="1200">
                  <a:latin typeface="Arial"/>
                  <a:ea typeface="Arial"/>
                  <a:cs typeface="Arial"/>
                  <a:sym typeface="Arial"/>
                </a:rPr>
                <a:t>or other app</a:t>
              </a:r>
            </a:p>
          </p:txBody>
        </p:sp>
      </p:grpSp>
      <p:grpSp>
        <p:nvGrpSpPr>
          <p:cNvPr id="201" name="Group 201"/>
          <p:cNvGrpSpPr/>
          <p:nvPr/>
        </p:nvGrpSpPr>
        <p:grpSpPr>
          <a:xfrm>
            <a:off x="955703" y="4294464"/>
            <a:ext cx="4799143" cy="611536"/>
            <a:chOff x="0" y="0"/>
            <a:chExt cx="4799141" cy="611535"/>
          </a:xfrm>
        </p:grpSpPr>
        <p:sp>
          <p:nvSpPr>
            <p:cNvPr id="198" name="Shape 198"/>
            <p:cNvSpPr/>
            <p:nvPr/>
          </p:nvSpPr>
          <p:spPr>
            <a:xfrm>
              <a:off x="0" y="224234"/>
              <a:ext cx="1592026" cy="387302"/>
            </a:xfrm>
            <a:prstGeom prst="roundRect">
              <a:avLst>
                <a:gd name="adj" fmla="val 43442"/>
              </a:avLst>
            </a:prstGeom>
            <a:gradFill flip="none" rotWithShape="1">
              <a:gsLst>
                <a:gs pos="0">
                  <a:srgbClr val="E6B83C"/>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table_data.JSON</a:t>
              </a:r>
            </a:p>
          </p:txBody>
        </p:sp>
        <p:sp>
          <p:nvSpPr>
            <p:cNvPr id="199" name="Shape 199"/>
            <p:cNvSpPr/>
            <p:nvPr/>
          </p:nvSpPr>
          <p:spPr>
            <a:xfrm flipV="1">
              <a:off x="1593723" y="-1"/>
              <a:ext cx="3205419" cy="462201"/>
            </a:xfrm>
            <a:prstGeom prst="line">
              <a:avLst/>
            </a:prstGeom>
            <a:noFill/>
            <a:ln w="25400" cap="flat">
              <a:solidFill>
                <a:srgbClr val="535353"/>
              </a:solidFill>
              <a:prstDash val="solid"/>
              <a:bevel/>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200" name="Shape 200"/>
            <p:cNvSpPr/>
            <p:nvPr/>
          </p:nvSpPr>
          <p:spPr>
            <a:xfrm>
              <a:off x="2418972" y="32715"/>
              <a:ext cx="1367655" cy="442055"/>
            </a:xfrm>
            <a:prstGeom prst="rect">
              <a:avLst/>
            </a:prstGeom>
            <a:solidFill>
              <a:srgbClr val="DDDDDD"/>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200" i="1">
                  <a:latin typeface="Arial"/>
                  <a:ea typeface="Arial"/>
                  <a:cs typeface="Arial"/>
                  <a:sym typeface="Arial"/>
                </a:rPr>
                <a:t>Generated CLI</a:t>
              </a:r>
            </a:p>
            <a:p>
              <a:pPr lvl="0" algn="ctr"/>
              <a:r>
                <a:rPr sz="1200" i="1">
                  <a:latin typeface="Arial"/>
                  <a:ea typeface="Arial"/>
                  <a:cs typeface="Arial"/>
                  <a:sym typeface="Arial"/>
                </a:rPr>
                <a:t>vs API driven CLI</a:t>
              </a:r>
            </a:p>
          </p:txBody>
        </p:sp>
      </p:grpSp>
      <p:sp>
        <p:nvSpPr>
          <p:cNvPr id="202" name="Shape 202"/>
          <p:cNvSpPr/>
          <p:nvPr/>
        </p:nvSpPr>
        <p:spPr>
          <a:xfrm>
            <a:off x="6091960" y="1513852"/>
            <a:ext cx="977901" cy="387301"/>
          </a:xfrm>
          <a:prstGeom prst="roundRect">
            <a:avLst>
              <a:gd name="adj" fmla="val 43442"/>
            </a:avLst>
          </a:prstGeom>
          <a:gradFill>
            <a:gsLst>
              <a:gs pos="0">
                <a:srgbClr val="0433FF"/>
              </a:gs>
              <a:gs pos="100000">
                <a:srgbClr val="EDEDED"/>
              </a:gs>
            </a:gsLst>
            <a:lin ang="16200000"/>
          </a:gradFill>
          <a:ln w="12700">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lIns="0" tIns="0" rIns="0" bIns="0" anchor="ctr"/>
          <a:lstStyle>
            <a:lvl1pPr algn="ctr">
              <a:defRPr sz="1200">
                <a:latin typeface="Arial"/>
                <a:ea typeface="Arial"/>
                <a:cs typeface="Arial"/>
                <a:sym typeface="Arial"/>
              </a:defRPr>
            </a:lvl1pPr>
          </a:lstStyle>
          <a:p>
            <a:pPr lvl="0">
              <a:defRPr sz="1800"/>
            </a:pPr>
            <a:r>
              <a:rPr sz="1200"/>
              <a:t>Toolchain</a:t>
            </a:r>
          </a:p>
        </p:txBody>
      </p:sp>
      <p:grpSp>
        <p:nvGrpSpPr>
          <p:cNvPr id="209" name="Group 209"/>
          <p:cNvGrpSpPr/>
          <p:nvPr/>
        </p:nvGrpSpPr>
        <p:grpSpPr>
          <a:xfrm>
            <a:off x="780797" y="1536536"/>
            <a:ext cx="4974049" cy="2503968"/>
            <a:chOff x="0" y="0"/>
            <a:chExt cx="4974047" cy="2503966"/>
          </a:xfrm>
        </p:grpSpPr>
        <p:sp>
          <p:nvSpPr>
            <p:cNvPr id="203" name="Shape 203"/>
            <p:cNvSpPr/>
            <p:nvPr/>
          </p:nvSpPr>
          <p:spPr>
            <a:xfrm>
              <a:off x="0" y="1463108"/>
              <a:ext cx="1342047" cy="442056"/>
            </a:xfrm>
            <a:prstGeom prst="roundRect">
              <a:avLst>
                <a:gd name="adj" fmla="val 34662"/>
              </a:avLst>
            </a:prstGeom>
            <a:gradFill flip="none" rotWithShape="1">
              <a:gsLst>
                <a:gs pos="0">
                  <a:srgbClr val="4F8F00"/>
                </a:gs>
                <a:gs pos="100000">
                  <a:srgbClr val="00FDFF"/>
                </a:gs>
              </a:gsLst>
              <a:lin ang="108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200">
                  <a:latin typeface="Arial"/>
                  <a:ea typeface="Arial"/>
                  <a:cs typeface="Arial"/>
                  <a:sym typeface="Arial"/>
                </a:rPr>
                <a:t>OpenFlow</a:t>
              </a:r>
            </a:p>
            <a:p>
              <a:pPr lvl="0" algn="ctr"/>
              <a:r>
                <a:rPr sz="1200">
                  <a:latin typeface="Arial"/>
                  <a:ea typeface="Arial"/>
                  <a:cs typeface="Arial"/>
                  <a:sym typeface="Arial"/>
                </a:rPr>
                <a:t>Agent</a:t>
              </a:r>
            </a:p>
          </p:txBody>
        </p:sp>
        <p:sp>
          <p:nvSpPr>
            <p:cNvPr id="204" name="Shape 204"/>
            <p:cNvSpPr/>
            <p:nvPr/>
          </p:nvSpPr>
          <p:spPr>
            <a:xfrm>
              <a:off x="0" y="0"/>
              <a:ext cx="1342047" cy="442055"/>
            </a:xfrm>
            <a:prstGeom prst="roundRect">
              <a:avLst>
                <a:gd name="adj" fmla="val 34662"/>
              </a:avLst>
            </a:prstGeom>
            <a:gradFill flip="none" rotWithShape="1">
              <a:gsLst>
                <a:gs pos="0">
                  <a:srgbClr val="4F8F00"/>
                </a:gs>
                <a:gs pos="100000">
                  <a:srgbClr val="00FDFF"/>
                </a:gs>
              </a:gsLst>
              <a:lin ang="108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p>
              <a:pPr lvl="0" algn="ctr"/>
              <a:r>
                <a:rPr sz="1200">
                  <a:latin typeface="Arial"/>
                  <a:ea typeface="Arial"/>
                  <a:cs typeface="Arial"/>
                  <a:sym typeface="Arial"/>
                </a:rPr>
                <a:t>SDN</a:t>
              </a:r>
            </a:p>
            <a:p>
              <a:pPr lvl="0" algn="ctr"/>
              <a:r>
                <a:rPr sz="1200">
                  <a:latin typeface="Arial"/>
                  <a:ea typeface="Arial"/>
                  <a:cs typeface="Arial"/>
                  <a:sym typeface="Arial"/>
                </a:rPr>
                <a:t>Controller</a:t>
              </a:r>
            </a:p>
          </p:txBody>
        </p:sp>
        <p:sp>
          <p:nvSpPr>
            <p:cNvPr id="205" name="Shape 205"/>
            <p:cNvSpPr/>
            <p:nvPr/>
          </p:nvSpPr>
          <p:spPr>
            <a:xfrm>
              <a:off x="1344638" y="1748266"/>
              <a:ext cx="3629410" cy="755701"/>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206" name="Shape 206"/>
            <p:cNvSpPr/>
            <p:nvPr/>
          </p:nvSpPr>
          <p:spPr>
            <a:xfrm flipH="1">
              <a:off x="682372" y="417646"/>
              <a:ext cx="1" cy="1046424"/>
            </a:xfrm>
            <a:prstGeom prst="line">
              <a:avLst/>
            </a:prstGeom>
            <a:noFill/>
            <a:ln w="25400" cap="flat">
              <a:solidFill>
                <a:srgbClr val="535353"/>
              </a:solidFill>
              <a:prstDash val="solid"/>
              <a:bevel/>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207" name="Shape 207"/>
            <p:cNvSpPr/>
            <p:nvPr/>
          </p:nvSpPr>
          <p:spPr>
            <a:xfrm>
              <a:off x="65131" y="715666"/>
              <a:ext cx="1118638" cy="264256"/>
            </a:xfrm>
            <a:prstGeom prst="rect">
              <a:avLst/>
            </a:prstGeom>
            <a:solidFill>
              <a:srgbClr val="DDDDDD"/>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gn="ctr">
                <a:defRPr sz="1200" i="1">
                  <a:latin typeface="Arial"/>
                  <a:ea typeface="Arial"/>
                  <a:cs typeface="Arial"/>
                  <a:sym typeface="Arial"/>
                </a:defRPr>
              </a:lvl1pPr>
            </a:lstStyle>
            <a:p>
              <a:pPr lvl="0">
                <a:defRPr sz="1800" i="0"/>
              </a:pPr>
              <a:r>
                <a:rPr sz="1200" i="1"/>
                <a:t>OpenFlow ++</a:t>
              </a:r>
            </a:p>
          </p:txBody>
        </p:sp>
        <p:sp>
          <p:nvSpPr>
            <p:cNvPr id="208" name="Shape 208"/>
            <p:cNvSpPr/>
            <p:nvPr/>
          </p:nvSpPr>
          <p:spPr>
            <a:xfrm>
              <a:off x="2593877" y="1957518"/>
              <a:ext cx="683829" cy="264255"/>
            </a:xfrm>
            <a:prstGeom prst="rect">
              <a:avLst/>
            </a:prstGeom>
            <a:solidFill>
              <a:srgbClr val="DDDDDD"/>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lgn="ctr">
                <a:defRPr sz="1200" i="1">
                  <a:latin typeface="Arial"/>
                  <a:ea typeface="Arial"/>
                  <a:cs typeface="Arial"/>
                  <a:sym typeface="Arial"/>
                </a:defRPr>
              </a:lvl1pPr>
            </a:lstStyle>
            <a:p>
              <a:pPr lvl="0">
                <a:defRPr sz="1800" i="0"/>
              </a:pPr>
              <a:r>
                <a:rPr sz="1200" i="1"/>
                <a:t>API</a:t>
              </a:r>
            </a:p>
          </p:txBody>
        </p:sp>
      </p:grpSp>
      <p:grpSp>
        <p:nvGrpSpPr>
          <p:cNvPr id="213" name="Group 213"/>
          <p:cNvGrpSpPr/>
          <p:nvPr/>
        </p:nvGrpSpPr>
        <p:grpSpPr>
          <a:xfrm>
            <a:off x="3505200" y="1903247"/>
            <a:ext cx="2948753" cy="4170985"/>
            <a:chOff x="0" y="0"/>
            <a:chExt cx="2948752" cy="4170984"/>
          </a:xfrm>
        </p:grpSpPr>
        <p:sp>
          <p:nvSpPr>
            <p:cNvPr id="210" name="Shape 210"/>
            <p:cNvSpPr/>
            <p:nvPr/>
          </p:nvSpPr>
          <p:spPr>
            <a:xfrm>
              <a:off x="238333" y="3267858"/>
              <a:ext cx="1895267" cy="461073"/>
            </a:xfrm>
            <a:prstGeom prst="roundRect">
              <a:avLst>
                <a:gd name="adj" fmla="val 43442"/>
              </a:avLst>
            </a:prstGeom>
            <a:gradFill flip="none" rotWithShape="1">
              <a:gsLst>
                <a:gs pos="0">
                  <a:srgbClr val="E6B83C"/>
                </a:gs>
                <a:gs pos="100000">
                  <a:srgbClr val="EDEDED"/>
                </a:gs>
              </a:gsLst>
              <a:lin ang="16200000" scaled="0"/>
            </a:gradFill>
            <a:ln w="12700" cap="flat">
              <a:noFill/>
              <a:miter lim="400000"/>
            </a:ln>
            <a:effectLst>
              <a:outerShdw blurRad="38100" dist="12700" dir="5400000" rotWithShape="0">
                <a:srgbClr val="000000">
                  <a:alpha val="38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algn="ctr">
                <a:defRPr sz="1200">
                  <a:latin typeface="Arial"/>
                  <a:ea typeface="Arial"/>
                  <a:cs typeface="Arial"/>
                  <a:sym typeface="Arial"/>
                </a:defRPr>
              </a:lvl1pPr>
            </a:lstStyle>
            <a:p>
              <a:pPr lvl="0">
                <a:defRPr sz="1800"/>
              </a:pPr>
              <a:r>
                <a:rPr sz="1200"/>
                <a:t>table_info.JSON</a:t>
              </a:r>
            </a:p>
          </p:txBody>
        </p:sp>
        <p:sp>
          <p:nvSpPr>
            <p:cNvPr id="211" name="Shape 211"/>
            <p:cNvSpPr/>
            <p:nvPr/>
          </p:nvSpPr>
          <p:spPr>
            <a:xfrm flipH="1">
              <a:off x="1307115" y="-1"/>
              <a:ext cx="1641638" cy="3235174"/>
            </a:xfrm>
            <a:prstGeom prst="line">
              <a:avLst/>
            </a:prstGeom>
            <a:noFill/>
            <a:ln w="25400" cap="flat">
              <a:solidFill>
                <a:srgbClr val="FBCBA3"/>
              </a:solidFill>
              <a:custDash>
                <a:ds d="200000" sp="200000"/>
              </a:custDash>
              <a:miter lim="400000"/>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212" name="Shape 212"/>
            <p:cNvSpPr/>
            <p:nvPr/>
          </p:nvSpPr>
          <p:spPr>
            <a:xfrm>
              <a:off x="0" y="3728930"/>
              <a:ext cx="2133600" cy="44205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200" i="1">
                  <a:latin typeface="Arial"/>
                  <a:ea typeface="Arial"/>
                  <a:cs typeface="Arial"/>
                  <a:sym typeface="Arial"/>
                </a:rPr>
                <a:t>Describe tables, action data</a:t>
              </a:r>
            </a:p>
            <a:p>
              <a:pPr lvl="0" algn="ctr"/>
              <a:r>
                <a:rPr sz="1200" i="1">
                  <a:latin typeface="Arial"/>
                  <a:ea typeface="Arial"/>
                  <a:cs typeface="Arial"/>
                  <a:sym typeface="Arial"/>
                </a:rPr>
                <a:t>=&gt; generated model (TTP )?</a:t>
              </a:r>
            </a:p>
          </p:txBody>
        </p:sp>
      </p:grpSp>
      <p:sp>
        <p:nvSpPr>
          <p:cNvPr id="214" name="Shape 214"/>
          <p:cNvSpPr/>
          <p:nvPr/>
        </p:nvSpPr>
        <p:spPr>
          <a:xfrm flipH="1" flipV="1">
            <a:off x="4147987" y="4753562"/>
            <a:ext cx="415033" cy="415033"/>
          </a:xfrm>
          <a:prstGeom prst="line">
            <a:avLst/>
          </a:prstGeom>
          <a:ln w="25400">
            <a:solidFill>
              <a:srgbClr val="FBCBA3"/>
            </a:solidFill>
            <a:custDash>
              <a:ds d="200000" sp="200000"/>
            </a:custDash>
            <a:miter lim="400000"/>
            <a:tailEnd type="triangle"/>
          </a:ln>
          <a:effectLst>
            <a:outerShdw blurRad="38100" dist="12700" dir="5400000" rotWithShape="0">
              <a:srgbClr val="000000">
                <a:alpha val="38000"/>
              </a:srgbClr>
            </a:outerShdw>
          </a:effectLst>
        </p:spPr>
        <p:txBody>
          <a:bodyPr lIns="0" tIns="0" rIns="0" bIns="0"/>
          <a:lstStyle/>
          <a:p>
            <a:pPr lvl="0" defTabSz="457200">
              <a:defRPr sz="1600">
                <a:latin typeface="+mj-lt"/>
                <a:ea typeface="+mj-ea"/>
                <a:cs typeface="+mj-cs"/>
                <a:sym typeface="Helvetica"/>
              </a:defRPr>
            </a:pPr>
            <a:endParaRPr/>
          </a:p>
        </p:txBody>
      </p:sp>
      <p:grpSp>
        <p:nvGrpSpPr>
          <p:cNvPr id="217" name="Group 217"/>
          <p:cNvGrpSpPr/>
          <p:nvPr/>
        </p:nvGrpSpPr>
        <p:grpSpPr>
          <a:xfrm>
            <a:off x="5565666" y="4922094"/>
            <a:ext cx="2133601" cy="732830"/>
            <a:chOff x="0" y="0"/>
            <a:chExt cx="2133600" cy="732829"/>
          </a:xfrm>
        </p:grpSpPr>
        <p:sp>
          <p:nvSpPr>
            <p:cNvPr id="215" name="Shape 215"/>
            <p:cNvSpPr/>
            <p:nvPr/>
          </p:nvSpPr>
          <p:spPr>
            <a:xfrm flipV="1">
              <a:off x="47536" y="0"/>
              <a:ext cx="1308110" cy="438626"/>
            </a:xfrm>
            <a:prstGeom prst="line">
              <a:avLst/>
            </a:prstGeom>
            <a:noFill/>
            <a:ln w="25400" cap="flat">
              <a:solidFill>
                <a:srgbClr val="FBCBA3"/>
              </a:solidFill>
              <a:custDash>
                <a:ds d="200000" sp="200000"/>
              </a:custDash>
              <a:miter lim="400000"/>
              <a:tailEnd type="triangle" w="med" len="med"/>
            </a:ln>
            <a:effectLst>
              <a:outerShdw blurRad="38100" dist="12700" dir="5400000" rotWithShape="0">
                <a:srgbClr val="000000">
                  <a:alpha val="38000"/>
                </a:srgbClr>
              </a:outerShdw>
            </a:effectLst>
          </p:spPr>
          <p:txBody>
            <a:bodyPr wrap="square" lIns="0" tIns="0" rIns="0" bIns="0" numCol="1" anchor="t">
              <a:noAutofit/>
            </a:bodyPr>
            <a:lstStyle/>
            <a:p>
              <a:pPr lvl="0" defTabSz="457200">
                <a:defRPr sz="1600">
                  <a:latin typeface="+mj-lt"/>
                  <a:ea typeface="+mj-ea"/>
                  <a:cs typeface="+mj-cs"/>
                  <a:sym typeface="Helvetica"/>
                </a:defRPr>
              </a:pPr>
              <a:endParaRPr/>
            </a:p>
          </p:txBody>
        </p:sp>
        <p:sp>
          <p:nvSpPr>
            <p:cNvPr id="216" name="Shape 216"/>
            <p:cNvSpPr/>
            <p:nvPr/>
          </p:nvSpPr>
          <p:spPr>
            <a:xfrm>
              <a:off x="0" y="290775"/>
              <a:ext cx="2133600" cy="44205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lvl="0" algn="ctr"/>
              <a:r>
                <a:rPr sz="1200" i="1">
                  <a:latin typeface="Arial"/>
                  <a:ea typeface="Arial"/>
                  <a:cs typeface="Arial"/>
                  <a:sym typeface="Arial"/>
                </a:rPr>
                <a:t>Vendor specific</a:t>
              </a:r>
            </a:p>
            <a:p>
              <a:pPr lvl="0" algn="ctr"/>
              <a:r>
                <a:rPr sz="1200" i="1">
                  <a:latin typeface="Arial"/>
                  <a:ea typeface="Arial"/>
                  <a:cs typeface="Arial"/>
                  <a:sym typeface="Arial"/>
                </a:rPr>
                <a:t>e.g. memory layout</a:t>
              </a:r>
            </a:p>
          </p:txBody>
        </p:sp>
      </p:grpSp>
      <p:sp>
        <p:nvSpPr>
          <p:cNvPr id="39"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29734564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20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2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2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2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animBg="1" advAuto="0"/>
      <p:bldP spid="197" grpId="0" animBg="1" advAuto="0"/>
      <p:bldP spid="201" grpId="0" animBg="1" advAuto="0"/>
      <p:bldP spid="209" grpId="0" animBg="1" advAuto="0"/>
      <p:bldP spid="213" grpId="0" animBg="1" advAuto="0"/>
      <p:bldP spid="214" grpId="0" animBg="1" advAuto="0"/>
      <p:bldP spid="217" grpId="0" animBg="1" advAuto="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p:cNvSpPr>
          <p:nvPr>
            <p:ph type="body" idx="1"/>
          </p:nvPr>
        </p:nvSpPr>
        <p:spPr>
          <a:prstGeom prst="rect">
            <a:avLst/>
          </a:prstGeom>
        </p:spPr>
        <p:txBody>
          <a:bodyPr>
            <a:normAutofit lnSpcReduction="10000"/>
          </a:bodyPr>
          <a:lstStyle/>
          <a:p>
            <a:pPr lvl="0">
              <a:defRPr sz="1800">
                <a:solidFill>
                  <a:srgbClr val="000000"/>
                </a:solidFill>
              </a:defRPr>
            </a:pPr>
            <a:r>
              <a:rPr sz="2000">
                <a:solidFill>
                  <a:srgbClr val="141313"/>
                </a:solidFill>
              </a:rPr>
              <a:t>Workflow options</a:t>
            </a:r>
          </a:p>
          <a:p>
            <a:pPr marL="800100" lvl="1" indent="-342900">
              <a:buChar char="•"/>
              <a:defRPr sz="1800">
                <a:solidFill>
                  <a:srgbClr val="000000"/>
                </a:solidFill>
              </a:defRPr>
            </a:pPr>
            <a:r>
              <a:rPr sz="2000">
                <a:solidFill>
                  <a:srgbClr val="141313"/>
                </a:solidFill>
              </a:rPr>
              <a:t>Create model (~ .h file), then write program (~ .c file) to conform</a:t>
            </a:r>
          </a:p>
          <a:p>
            <a:pPr marL="800100" lvl="1" indent="-342900">
              <a:buChar char="•"/>
              <a:defRPr sz="1800">
                <a:solidFill>
                  <a:srgbClr val="000000"/>
                </a:solidFill>
              </a:defRPr>
            </a:pPr>
            <a:r>
              <a:rPr sz="2000">
                <a:solidFill>
                  <a:srgbClr val="141313"/>
                </a:solidFill>
              </a:rPr>
              <a:t>Create program, then extract interface (model, API…) from it</a:t>
            </a:r>
          </a:p>
          <a:p>
            <a:pPr lvl="0">
              <a:defRPr sz="1800">
                <a:solidFill>
                  <a:srgbClr val="000000"/>
                </a:solidFill>
              </a:defRPr>
            </a:pPr>
            <a:r>
              <a:rPr sz="2000">
                <a:solidFill>
                  <a:srgbClr val="141313"/>
                </a:solidFill>
              </a:rPr>
              <a:t>Generated items</a:t>
            </a:r>
          </a:p>
          <a:p>
            <a:pPr marL="800100" lvl="1" indent="-342900">
              <a:buChar char="•"/>
              <a:defRPr sz="1800">
                <a:solidFill>
                  <a:srgbClr val="000000"/>
                </a:solidFill>
              </a:defRPr>
            </a:pPr>
            <a:r>
              <a:rPr sz="2000">
                <a:solidFill>
                  <a:srgbClr val="141313"/>
                </a:solidFill>
              </a:rPr>
              <a:t>Model</a:t>
            </a:r>
          </a:p>
          <a:p>
            <a:pPr marL="1257300" lvl="2" indent="-342900">
              <a:defRPr sz="1800">
                <a:solidFill>
                  <a:srgbClr val="000000"/>
                </a:solidFill>
              </a:defRPr>
            </a:pPr>
            <a:r>
              <a:rPr sz="2000">
                <a:solidFill>
                  <a:srgbClr val="141313"/>
                </a:solidFill>
              </a:rPr>
              <a:t>Consumed by tools, controller etc.</a:t>
            </a:r>
          </a:p>
          <a:p>
            <a:pPr marL="1257300" lvl="2" indent="-342900">
              <a:defRPr sz="1800">
                <a:solidFill>
                  <a:srgbClr val="000000"/>
                </a:solidFill>
              </a:defRPr>
            </a:pPr>
            <a:r>
              <a:rPr sz="2000">
                <a:solidFill>
                  <a:srgbClr val="141313"/>
                </a:solidFill>
              </a:rPr>
              <a:t>Negotiated too?</a:t>
            </a:r>
          </a:p>
          <a:p>
            <a:pPr marL="800100" lvl="1" indent="-342900">
              <a:buChar char="•"/>
              <a:defRPr sz="1800">
                <a:solidFill>
                  <a:srgbClr val="000000"/>
                </a:solidFill>
              </a:defRPr>
            </a:pPr>
            <a:r>
              <a:rPr sz="2000">
                <a:solidFill>
                  <a:srgbClr val="141313"/>
                </a:solidFill>
              </a:rPr>
              <a:t>Interface</a:t>
            </a:r>
          </a:p>
          <a:p>
            <a:pPr marL="1257300" lvl="2" indent="-342900">
              <a:defRPr sz="1800">
                <a:solidFill>
                  <a:srgbClr val="000000"/>
                </a:solidFill>
              </a:defRPr>
            </a:pPr>
            <a:r>
              <a:rPr sz="2000">
                <a:solidFill>
                  <a:srgbClr val="141313"/>
                </a:solidFill>
              </a:rPr>
              <a:t>Example: “IDL” for Thrift =&gt; callable API (C, Python…)</a:t>
            </a:r>
          </a:p>
          <a:p>
            <a:pPr marL="800100" lvl="1" indent="-342900">
              <a:buChar char="•"/>
              <a:defRPr sz="1800">
                <a:solidFill>
                  <a:srgbClr val="000000"/>
                </a:solidFill>
              </a:defRPr>
            </a:pPr>
            <a:r>
              <a:rPr sz="2000">
                <a:solidFill>
                  <a:srgbClr val="141313"/>
                </a:solidFill>
              </a:rPr>
              <a:t>Vendor/implementation specific debug info</a:t>
            </a:r>
          </a:p>
          <a:p>
            <a:pPr lvl="0">
              <a:defRPr sz="1800">
                <a:solidFill>
                  <a:srgbClr val="000000"/>
                </a:solidFill>
              </a:defRPr>
            </a:pPr>
            <a:r>
              <a:rPr sz="2000">
                <a:solidFill>
                  <a:srgbClr val="141313"/>
                </a:solidFill>
              </a:rPr>
              <a:t>Schema and encoding of items can be discussed</a:t>
            </a:r>
          </a:p>
          <a:p>
            <a:pPr marL="800100" lvl="1" indent="-342900">
              <a:buChar char="•"/>
              <a:defRPr sz="1800">
                <a:solidFill>
                  <a:srgbClr val="000000"/>
                </a:solidFill>
              </a:defRPr>
            </a:pPr>
            <a:r>
              <a:rPr sz="2000">
                <a:solidFill>
                  <a:srgbClr val="141313"/>
                </a:solidFill>
              </a:rPr>
              <a:t>Prototype: model in purpose specific JSON format</a:t>
            </a:r>
          </a:p>
          <a:p>
            <a:pPr marL="800100" lvl="1" indent="-342900">
              <a:buChar char="•"/>
              <a:defRPr sz="1800">
                <a:solidFill>
                  <a:srgbClr val="000000"/>
                </a:solidFill>
              </a:defRPr>
            </a:pPr>
            <a:r>
              <a:rPr sz="2000">
                <a:solidFill>
                  <a:srgbClr val="141313"/>
                </a:solidFill>
              </a:rPr>
              <a:t>Create Table Typing Pattern (TTP),</a:t>
            </a:r>
            <a:br>
              <a:rPr sz="2000">
                <a:solidFill>
                  <a:srgbClr val="141313"/>
                </a:solidFill>
              </a:rPr>
            </a:br>
            <a:r>
              <a:rPr sz="2000">
                <a:solidFill>
                  <a:srgbClr val="141313"/>
                </a:solidFill>
              </a:rPr>
              <a:t>or new instance of Negotiable Datapath Model (NDM)?</a:t>
            </a:r>
          </a:p>
        </p:txBody>
      </p:sp>
      <p:sp>
        <p:nvSpPr>
          <p:cNvPr id="220" name="Shape 220"/>
          <p:cNvSpPr>
            <a:spLocks noGrp="1"/>
          </p:cNvSpPr>
          <p:nvPr>
            <p:ph type="title"/>
          </p:nvPr>
        </p:nvSpPr>
        <p:spPr>
          <a:prstGeom prst="rect">
            <a:avLst/>
          </a:prstGeom>
        </p:spPr>
        <p:txBody>
          <a:bodyPr/>
          <a:lstStyle/>
          <a:p>
            <a:pPr lvl="0">
              <a:defRPr sz="1800" b="0">
                <a:solidFill>
                  <a:srgbClr val="000000"/>
                </a:solidFill>
              </a:defRPr>
            </a:pPr>
            <a:r>
              <a:rPr sz="2400" b="1">
                <a:solidFill>
                  <a:srgbClr val="141313"/>
                </a:solidFill>
              </a:rPr>
              <a:t>Run-time Interface Details</a:t>
            </a:r>
          </a:p>
        </p:txBody>
      </p:sp>
      <p:sp>
        <p:nvSpPr>
          <p:cNvPr id="221" name="Shape 221"/>
          <p:cNvSpPr>
            <a:spLocks noGrp="1"/>
          </p:cNvSpPr>
          <p:nvPr>
            <p:ph type="sldNum" sz="quarter" idx="4294967295"/>
          </p:nvPr>
        </p:nvSpPr>
        <p:spPr>
          <a:xfrm>
            <a:off x="3505200" y="6506782"/>
            <a:ext cx="2133600" cy="214701"/>
          </a:xfrm>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900">
                <a:solidFill>
                  <a:srgbClr val="141313"/>
                </a:solidFill>
              </a:rPr>
              <a:t>43</a:t>
            </a:fld>
            <a:endParaRPr sz="900">
              <a:solidFill>
                <a:srgbClr val="141313"/>
              </a:solidFill>
            </a:endParaRPr>
          </a:p>
        </p:txBody>
      </p:sp>
      <p:sp>
        <p:nvSpPr>
          <p:cNvPr id="5" name="Shape 3"/>
          <p:cNvSpPr/>
          <p:nvPr/>
        </p:nvSpPr>
        <p:spPr>
          <a:xfrm>
            <a:off x="6096000" y="6292850"/>
            <a:ext cx="2590800" cy="46870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lvl="0" algn="r" defTabSz="457200"/>
            <a:endParaRPr sz="900" dirty="0">
              <a:solidFill>
                <a:srgbClr val="141313"/>
              </a:solidFill>
              <a:latin typeface="Arial"/>
              <a:ea typeface="Arial"/>
              <a:cs typeface="Arial"/>
              <a:sym typeface="Arial"/>
            </a:endParaRPr>
          </a:p>
          <a:p>
            <a:pPr lvl="0" algn="r" defTabSz="457200"/>
            <a:r>
              <a:rPr sz="900" dirty="0">
                <a:solidFill>
                  <a:srgbClr val="141313"/>
                </a:solidFill>
                <a:latin typeface="Arial"/>
                <a:ea typeface="Arial"/>
                <a:cs typeface="Arial"/>
                <a:sym typeface="Arial"/>
              </a:rPr>
              <a:t>© 2015 Open Networking Foundation</a:t>
            </a:r>
          </a:p>
          <a:p>
            <a:pPr lvl="0" algn="r" defTabSz="457200"/>
            <a:r>
              <a:rPr sz="900" dirty="0">
                <a:solidFill>
                  <a:srgbClr val="141313"/>
                </a:solidFill>
                <a:latin typeface="Arial"/>
                <a:ea typeface="Arial"/>
                <a:cs typeface="Arial"/>
                <a:sym typeface="Arial"/>
              </a:rPr>
              <a:t>NOT A CONTRIBUTION TO P4.ORG</a:t>
            </a:r>
          </a:p>
        </p:txBody>
      </p:sp>
    </p:spTree>
    <p:extLst>
      <p:ext uri="{BB962C8B-B14F-4D97-AF65-F5344CB8AC3E}">
        <p14:creationId xmlns:p14="http://schemas.microsoft.com/office/powerpoint/2010/main" val="9519286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6813352"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POF Southbound Interface </a:t>
            </a:r>
            <a:br>
              <a:rPr lang="en-US" sz="3600" b="1" dirty="0" smtClean="0">
                <a:solidFill>
                  <a:srgbClr val="FFFFFF"/>
                </a:solidFill>
                <a:latin typeface="Arial"/>
                <a:cs typeface="Arial"/>
                <a:sym typeface="Helvetica" charset="0"/>
              </a:rPr>
            </a:br>
            <a:endParaRPr lang="en-US" sz="2812" dirty="0" smtClean="0">
              <a:solidFill>
                <a:srgbClr val="FFFFFF"/>
              </a:solidFill>
              <a:latin typeface="Arial"/>
              <a:cs typeface="Arial"/>
              <a:sym typeface="Helvetica" charset="0"/>
            </a:endParaRPr>
          </a:p>
          <a:p>
            <a:pPr algn="l">
              <a:lnSpc>
                <a:spcPct val="140000"/>
              </a:lnSpc>
            </a:pPr>
            <a:r>
              <a:rPr lang="en-US" sz="2400" dirty="0" smtClean="0">
                <a:solidFill>
                  <a:srgbClr val="FFFFFF"/>
                </a:solidFill>
                <a:latin typeface="Arial"/>
                <a:cs typeface="Arial"/>
                <a:sym typeface="Helvetica" charset="0"/>
              </a:rPr>
              <a:t>Haoyu Song / Huawei</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2" name="Slide Number Placeholder 1"/>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44</a:t>
            </a:fld>
            <a:endParaRPr lang="en-US">
              <a:solidFill>
                <a:srgbClr val="000000"/>
              </a:solidFill>
            </a:endParaRPr>
          </a:p>
        </p:txBody>
      </p:sp>
    </p:spTree>
    <p:extLst>
      <p:ext uri="{BB962C8B-B14F-4D97-AF65-F5344CB8AC3E}">
        <p14:creationId xmlns:p14="http://schemas.microsoft.com/office/powerpoint/2010/main" val="33435810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8225978" cy="1143000"/>
          </a:xfrm>
        </p:spPr>
        <p:txBody>
          <a:bodyPr/>
          <a:lstStyle/>
          <a:p>
            <a:r>
              <a:rPr lang="en-US" dirty="0" err="1" smtClean="0"/>
              <a:t>OpenFlow</a:t>
            </a:r>
            <a:endParaRPr lang="en-US" dirty="0"/>
          </a:p>
        </p:txBody>
      </p:sp>
      <p:sp>
        <p:nvSpPr>
          <p:cNvPr id="3" name="Content Placeholder 2"/>
          <p:cNvSpPr>
            <a:spLocks noGrp="1"/>
          </p:cNvSpPr>
          <p:nvPr>
            <p:ph idx="1"/>
          </p:nvPr>
        </p:nvSpPr>
        <p:spPr>
          <a:xfrm>
            <a:off x="457647" y="1417588"/>
            <a:ext cx="8228707" cy="4708177"/>
          </a:xfrm>
        </p:spPr>
        <p:txBody>
          <a:bodyPr/>
          <a:lstStyle/>
          <a:p>
            <a:r>
              <a:rPr lang="en-US" dirty="0" err="1" smtClean="0"/>
              <a:t>OpenFlow</a:t>
            </a:r>
            <a:r>
              <a:rPr lang="en-US" dirty="0" smtClean="0"/>
              <a:t> is a protocol handling both configuration and runtime</a:t>
            </a:r>
          </a:p>
          <a:p>
            <a:pPr lvl="1"/>
            <a:r>
              <a:rPr lang="en-US" dirty="0" smtClean="0"/>
              <a:t>Configuration: table, queue, groups …</a:t>
            </a:r>
          </a:p>
          <a:p>
            <a:pPr lvl="1"/>
            <a:r>
              <a:rPr lang="en-US" dirty="0" smtClean="0"/>
              <a:t>Runtime: table entry manipulation</a:t>
            </a:r>
          </a:p>
          <a:p>
            <a:r>
              <a:rPr lang="en-US" dirty="0" smtClean="0"/>
              <a:t>Pros:</a:t>
            </a:r>
          </a:p>
          <a:p>
            <a:pPr lvl="1"/>
            <a:r>
              <a:rPr lang="en-US" dirty="0" smtClean="0"/>
              <a:t>Simple: one protocol for both</a:t>
            </a:r>
          </a:p>
          <a:p>
            <a:pPr lvl="1"/>
            <a:r>
              <a:rPr lang="en-US" dirty="0" smtClean="0"/>
              <a:t>Agile:  dynamic reconfiguration</a:t>
            </a:r>
          </a:p>
          <a:p>
            <a:pPr lvl="1"/>
            <a:r>
              <a:rPr lang="en-US" dirty="0" smtClean="0"/>
              <a:t>Flexible: allow other means to directly reprogram the data path (e.g. CLI)</a:t>
            </a:r>
          </a:p>
          <a:p>
            <a:r>
              <a:rPr lang="en-US" dirty="0" smtClean="0"/>
              <a:t>Cons:</a:t>
            </a:r>
          </a:p>
          <a:p>
            <a:pPr lvl="1"/>
            <a:r>
              <a:rPr lang="en-US" dirty="0" smtClean="0"/>
              <a:t>Too flexible for some less flexible target for unconstrained usage </a:t>
            </a:r>
          </a:p>
          <a:p>
            <a:pPr lvl="1"/>
            <a:endParaRPr lang="en-US" dirty="0" smtClean="0"/>
          </a:p>
          <a:p>
            <a:r>
              <a:rPr lang="en-US" dirty="0" smtClean="0"/>
              <a:t>The cons can be amended by enforcing constraints. It can’t be used as an excuse to limit the flexibilities  </a:t>
            </a:r>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45</a:t>
            </a:fld>
            <a:endParaRPr lang="en-US">
              <a:solidFill>
                <a:srgbClr val="000000"/>
              </a:solidFill>
            </a:endParaRPr>
          </a:p>
        </p:txBody>
      </p:sp>
    </p:spTree>
    <p:extLst>
      <p:ext uri="{BB962C8B-B14F-4D97-AF65-F5344CB8AC3E}">
        <p14:creationId xmlns:p14="http://schemas.microsoft.com/office/powerpoint/2010/main" val="2534751726"/>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8225978" cy="1143000"/>
          </a:xfrm>
        </p:spPr>
        <p:txBody>
          <a:bodyPr/>
          <a:lstStyle/>
          <a:p>
            <a:r>
              <a:rPr lang="en-US" dirty="0" smtClean="0"/>
              <a:t>Suggestion to Next Gen </a:t>
            </a:r>
            <a:r>
              <a:rPr lang="en-US" dirty="0" err="1" smtClean="0"/>
              <a:t>OpenFlow</a:t>
            </a:r>
            <a:endParaRPr lang="en-US" dirty="0"/>
          </a:p>
        </p:txBody>
      </p:sp>
      <p:sp>
        <p:nvSpPr>
          <p:cNvPr id="3" name="Content Placeholder 2"/>
          <p:cNvSpPr>
            <a:spLocks noGrp="1"/>
          </p:cNvSpPr>
          <p:nvPr>
            <p:ph idx="1"/>
          </p:nvPr>
        </p:nvSpPr>
        <p:spPr>
          <a:xfrm>
            <a:off x="457647" y="1500188"/>
            <a:ext cx="8228707" cy="1647745"/>
          </a:xfrm>
        </p:spPr>
        <p:txBody>
          <a:bodyPr>
            <a:normAutofit/>
          </a:bodyPr>
          <a:lstStyle/>
          <a:p>
            <a:r>
              <a:rPr lang="en-US" dirty="0" smtClean="0"/>
              <a:t>Protocol independent </a:t>
            </a:r>
          </a:p>
          <a:p>
            <a:r>
              <a:rPr lang="en-US" dirty="0" smtClean="0"/>
              <a:t>Keep the merit of a single protocol </a:t>
            </a:r>
          </a:p>
          <a:p>
            <a:r>
              <a:rPr lang="en-US" dirty="0" smtClean="0"/>
              <a:t>Keep the simple forwarding model</a:t>
            </a:r>
          </a:p>
          <a:p>
            <a:r>
              <a:rPr lang="en-US" dirty="0" smtClean="0"/>
              <a:t>Do not reinvent the wheels</a:t>
            </a:r>
          </a:p>
          <a:p>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46</a:t>
            </a:fld>
            <a:endParaRPr lang="en-US">
              <a:solidFill>
                <a:srgbClr val="000000"/>
              </a:solidFill>
            </a:endParaRPr>
          </a:p>
        </p:txBody>
      </p:sp>
      <p:grpSp>
        <p:nvGrpSpPr>
          <p:cNvPr id="25" name="Group 24"/>
          <p:cNvGrpSpPr/>
          <p:nvPr/>
        </p:nvGrpSpPr>
        <p:grpSpPr>
          <a:xfrm>
            <a:off x="1346518" y="3692575"/>
            <a:ext cx="5896230" cy="1818807"/>
            <a:chOff x="1346518" y="3387775"/>
            <a:chExt cx="5896230" cy="1818807"/>
          </a:xfrm>
        </p:grpSpPr>
        <p:sp>
          <p:nvSpPr>
            <p:cNvPr id="5" name="Rounded Rectangle 4"/>
            <p:cNvSpPr/>
            <p:nvPr/>
          </p:nvSpPr>
          <p:spPr>
            <a:xfrm>
              <a:off x="2938072" y="3387775"/>
              <a:ext cx="869429"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smtClean="0">
                  <a:solidFill>
                    <a:schemeClr val="tx1"/>
                  </a:solidFill>
                </a:rPr>
                <a:t>Table</a:t>
              </a:r>
              <a:endParaRPr lang="en-US" sz="1800" dirty="0">
                <a:solidFill>
                  <a:schemeClr val="tx1"/>
                </a:solidFill>
              </a:endParaRPr>
            </a:p>
          </p:txBody>
        </p:sp>
        <p:sp>
          <p:nvSpPr>
            <p:cNvPr id="6" name="Rounded Rectangle 5"/>
            <p:cNvSpPr/>
            <p:nvPr/>
          </p:nvSpPr>
          <p:spPr>
            <a:xfrm>
              <a:off x="4656846" y="3387775"/>
              <a:ext cx="844544"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Action</a:t>
              </a:r>
              <a:endParaRPr lang="en-US" sz="1600" dirty="0">
                <a:solidFill>
                  <a:schemeClr val="tx1"/>
                </a:solidFill>
              </a:endParaRPr>
            </a:p>
          </p:txBody>
        </p:sp>
        <p:cxnSp>
          <p:nvCxnSpPr>
            <p:cNvPr id="8" name="Straight Arrow Connector 7"/>
            <p:cNvCxnSpPr>
              <a:stCxn id="5" idx="3"/>
              <a:endCxn id="6" idx="1"/>
            </p:cNvCxnSpPr>
            <p:nvPr/>
          </p:nvCxnSpPr>
          <p:spPr>
            <a:xfrm>
              <a:off x="3807501" y="4144779"/>
              <a:ext cx="84934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Rounded Rectangle 8"/>
            <p:cNvSpPr/>
            <p:nvPr/>
          </p:nvSpPr>
          <p:spPr>
            <a:xfrm>
              <a:off x="6398204" y="3387775"/>
              <a:ext cx="844544"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Port or Black Box</a:t>
              </a:r>
              <a:endParaRPr lang="en-US" sz="1600" dirty="0">
                <a:solidFill>
                  <a:schemeClr val="tx1"/>
                </a:solidFill>
              </a:endParaRPr>
            </a:p>
          </p:txBody>
        </p:sp>
        <p:sp>
          <p:nvSpPr>
            <p:cNvPr id="10" name="Rounded Rectangle 9"/>
            <p:cNvSpPr/>
            <p:nvPr/>
          </p:nvSpPr>
          <p:spPr>
            <a:xfrm>
              <a:off x="1346518" y="3387775"/>
              <a:ext cx="844544"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Port</a:t>
              </a:r>
            </a:p>
            <a:p>
              <a:pPr algn="ctr"/>
              <a:r>
                <a:rPr lang="en-US" sz="1600" dirty="0" smtClean="0">
                  <a:solidFill>
                    <a:schemeClr val="tx1"/>
                  </a:solidFill>
                </a:rPr>
                <a:t>or </a:t>
              </a:r>
            </a:p>
            <a:p>
              <a:pPr algn="ctr"/>
              <a:r>
                <a:rPr lang="en-US" sz="1600" dirty="0" smtClean="0">
                  <a:solidFill>
                    <a:schemeClr val="tx1"/>
                  </a:solidFill>
                </a:rPr>
                <a:t>Black Box</a:t>
              </a:r>
              <a:endParaRPr lang="en-US" sz="1600" dirty="0">
                <a:solidFill>
                  <a:schemeClr val="tx1"/>
                </a:solidFill>
              </a:endParaRPr>
            </a:p>
          </p:txBody>
        </p:sp>
        <p:cxnSp>
          <p:nvCxnSpPr>
            <p:cNvPr id="12" name="Straight Arrow Connector 11"/>
            <p:cNvCxnSpPr>
              <a:stCxn id="10" idx="3"/>
              <a:endCxn id="5" idx="1"/>
            </p:cNvCxnSpPr>
            <p:nvPr/>
          </p:nvCxnSpPr>
          <p:spPr>
            <a:xfrm>
              <a:off x="2191062" y="4144779"/>
              <a:ext cx="74701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6" idx="3"/>
              <a:endCxn id="9" idx="1"/>
            </p:cNvCxnSpPr>
            <p:nvPr/>
          </p:nvCxnSpPr>
          <p:spPr>
            <a:xfrm>
              <a:off x="5501390" y="4144779"/>
              <a:ext cx="89681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Rounded Rectangle 14"/>
            <p:cNvSpPr/>
            <p:nvPr/>
          </p:nvSpPr>
          <p:spPr>
            <a:xfrm>
              <a:off x="3090472" y="3540175"/>
              <a:ext cx="869429"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smtClean="0">
                  <a:solidFill>
                    <a:schemeClr val="tx1"/>
                  </a:solidFill>
                </a:rPr>
                <a:t>Table</a:t>
              </a:r>
              <a:endParaRPr lang="en-US" sz="1800" dirty="0">
                <a:solidFill>
                  <a:schemeClr val="tx1"/>
                </a:solidFill>
              </a:endParaRPr>
            </a:p>
          </p:txBody>
        </p:sp>
        <p:sp>
          <p:nvSpPr>
            <p:cNvPr id="16" name="Rounded Rectangle 15"/>
            <p:cNvSpPr/>
            <p:nvPr/>
          </p:nvSpPr>
          <p:spPr>
            <a:xfrm>
              <a:off x="3242872" y="3692575"/>
              <a:ext cx="869429"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800" dirty="0" smtClean="0">
                  <a:solidFill>
                    <a:schemeClr val="tx1"/>
                  </a:solidFill>
                </a:rPr>
                <a:t>Table</a:t>
              </a:r>
              <a:endParaRPr lang="en-US" sz="1800" dirty="0">
                <a:solidFill>
                  <a:schemeClr val="tx1"/>
                </a:solidFill>
              </a:endParaRPr>
            </a:p>
          </p:txBody>
        </p:sp>
        <p:sp>
          <p:nvSpPr>
            <p:cNvPr id="18" name="Rounded Rectangle 17"/>
            <p:cNvSpPr/>
            <p:nvPr/>
          </p:nvSpPr>
          <p:spPr>
            <a:xfrm>
              <a:off x="4809246" y="3540175"/>
              <a:ext cx="844544"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Action</a:t>
              </a:r>
              <a:endParaRPr lang="en-US" sz="1600" dirty="0">
                <a:solidFill>
                  <a:schemeClr val="tx1"/>
                </a:solidFill>
              </a:endParaRPr>
            </a:p>
          </p:txBody>
        </p:sp>
        <p:sp>
          <p:nvSpPr>
            <p:cNvPr id="19" name="Rounded Rectangle 18"/>
            <p:cNvSpPr/>
            <p:nvPr/>
          </p:nvSpPr>
          <p:spPr>
            <a:xfrm>
              <a:off x="4961646" y="3692575"/>
              <a:ext cx="844544" cy="1514007"/>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solidFill>
                    <a:schemeClr val="tx1"/>
                  </a:solidFill>
                </a:rPr>
                <a:t>Action</a:t>
              </a:r>
            </a:p>
            <a:p>
              <a:pPr algn="ctr"/>
              <a:r>
                <a:rPr lang="en-US" sz="1600" dirty="0" smtClean="0">
                  <a:solidFill>
                    <a:schemeClr val="tx1"/>
                  </a:solidFill>
                </a:rPr>
                <a:t>(parse, edit, etc.)</a:t>
              </a:r>
              <a:endParaRPr lang="en-US" sz="1600" dirty="0">
                <a:solidFill>
                  <a:schemeClr val="tx1"/>
                </a:solidFill>
              </a:endParaRPr>
            </a:p>
          </p:txBody>
        </p:sp>
        <p:cxnSp>
          <p:nvCxnSpPr>
            <p:cNvPr id="23" name="Elbow Connector 22"/>
            <p:cNvCxnSpPr>
              <a:stCxn id="18" idx="0"/>
              <a:endCxn id="15" idx="0"/>
            </p:cNvCxnSpPr>
            <p:nvPr/>
          </p:nvCxnSpPr>
          <p:spPr>
            <a:xfrm rot="16200000" flipV="1">
              <a:off x="4378353" y="2687009"/>
              <a:ext cx="12700" cy="1706331"/>
            </a:xfrm>
            <a:prstGeom prst="bentConnector3">
              <a:avLst>
                <a:gd name="adj1" fmla="val 1800000"/>
              </a:avLst>
            </a:prstGeom>
            <a:ln>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54797829"/>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274588"/>
            <a:ext cx="8189544" cy="1143000"/>
          </a:xfrm>
        </p:spPr>
        <p:txBody>
          <a:bodyPr>
            <a:normAutofit/>
          </a:bodyPr>
          <a:lstStyle/>
          <a:p>
            <a:r>
              <a:rPr lang="en-US" dirty="0" smtClean="0"/>
              <a:t>POF Ecosystem – An Open Architecture</a:t>
            </a:r>
            <a:endParaRPr lang="en-US" dirty="0"/>
          </a:p>
        </p:txBody>
      </p:sp>
      <p:sp>
        <p:nvSpPr>
          <p:cNvPr id="3" name="Content Placeholder 2"/>
          <p:cNvSpPr>
            <a:spLocks noGrp="1"/>
          </p:cNvSpPr>
          <p:nvPr>
            <p:ph idx="1"/>
          </p:nvPr>
        </p:nvSpPr>
        <p:spPr>
          <a:xfrm>
            <a:off x="457647" y="1500189"/>
            <a:ext cx="4230439" cy="3761360"/>
          </a:xfrm>
        </p:spPr>
        <p:txBody>
          <a:bodyPr/>
          <a:lstStyle/>
          <a:p>
            <a:r>
              <a:rPr lang="en-US" sz="1800" dirty="0" smtClean="0"/>
              <a:t>POF covers an entire ecosystem,</a:t>
            </a:r>
          </a:p>
          <a:p>
            <a:pPr lvl="1"/>
            <a:r>
              <a:rPr lang="en-US" sz="1500" dirty="0" smtClean="0"/>
              <a:t>programming language (e.g., P4) is a component in this ecosystem</a:t>
            </a:r>
          </a:p>
          <a:p>
            <a:r>
              <a:rPr lang="en-US" sz="1800" dirty="0" smtClean="0"/>
              <a:t>POF ecosystem centered on an open SBI</a:t>
            </a:r>
          </a:p>
          <a:p>
            <a:pPr lvl="1"/>
            <a:r>
              <a:rPr lang="en-US" sz="1500" dirty="0" smtClean="0"/>
              <a:t>Current protocol is based on an extension of OF1.x</a:t>
            </a:r>
          </a:p>
          <a:p>
            <a:pPr lvl="1"/>
            <a:r>
              <a:rPr lang="en-US" sz="1500" dirty="0" smtClean="0"/>
              <a:t>No explicit separation of configuration time and run time</a:t>
            </a:r>
          </a:p>
          <a:p>
            <a:pPr lvl="1"/>
            <a:r>
              <a:rPr lang="en-US" sz="1500" dirty="0" smtClean="0"/>
              <a:t>Forwarding abstraction delivered through a set of primitive instructions</a:t>
            </a: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47</a:t>
            </a:fld>
            <a:endParaRPr lang="en-US">
              <a:solidFill>
                <a:srgbClr val="000000"/>
              </a:solidFill>
            </a:endParaRPr>
          </a:p>
        </p:txBody>
      </p:sp>
      <p:sp>
        <p:nvSpPr>
          <p:cNvPr id="5" name="Rectangle 4"/>
          <p:cNvSpPr/>
          <p:nvPr/>
        </p:nvSpPr>
        <p:spPr bwMode="auto">
          <a:xfrm>
            <a:off x="4890216" y="1500188"/>
            <a:ext cx="3756975"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Application</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6" name="Rectangle 5"/>
          <p:cNvSpPr/>
          <p:nvPr/>
        </p:nvSpPr>
        <p:spPr bwMode="auto">
          <a:xfrm>
            <a:off x="4890216" y="2204725"/>
            <a:ext cx="1435600"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7" name="Rectangle 6"/>
          <p:cNvSpPr/>
          <p:nvPr/>
        </p:nvSpPr>
        <p:spPr bwMode="auto">
          <a:xfrm>
            <a:off x="6325816" y="2204725"/>
            <a:ext cx="1069050"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Library</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8" name="Rectangle 7"/>
          <p:cNvSpPr/>
          <p:nvPr/>
        </p:nvSpPr>
        <p:spPr bwMode="auto">
          <a:xfrm>
            <a:off x="7394866" y="2204725"/>
            <a:ext cx="1252325"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GUI/CLI</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extBox 8"/>
          <p:cNvSpPr txBox="1"/>
          <p:nvPr/>
        </p:nvSpPr>
        <p:spPr>
          <a:xfrm>
            <a:off x="4890216" y="2204725"/>
            <a:ext cx="1435600" cy="738664"/>
          </a:xfrm>
          <a:prstGeom prst="rect">
            <a:avLst/>
          </a:prstGeom>
          <a:solidFill>
            <a:srgbClr val="FFC000"/>
          </a:solidFill>
        </p:spPr>
        <p:txBody>
          <a:bodyPr wrap="square" rtlCol="0">
            <a:spAutoFit/>
          </a:bodyPr>
          <a:lstStyle/>
          <a:p>
            <a:r>
              <a:rPr lang="en-US" sz="1400" b="1" dirty="0" smtClean="0"/>
              <a:t>High level language/ Compiler</a:t>
            </a:r>
            <a:endParaRPr lang="en-US" sz="1400" b="1" dirty="0"/>
          </a:p>
        </p:txBody>
      </p:sp>
      <p:sp>
        <p:nvSpPr>
          <p:cNvPr id="10" name="Rectangle 9"/>
          <p:cNvSpPr/>
          <p:nvPr/>
        </p:nvSpPr>
        <p:spPr bwMode="auto">
          <a:xfrm>
            <a:off x="4890216" y="2909262"/>
            <a:ext cx="3756975" cy="704537"/>
          </a:xfrm>
          <a:prstGeom prst="rect">
            <a:avLst/>
          </a:prstGeom>
          <a:solidFill>
            <a:srgbClr val="FF0000"/>
          </a:solid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Open Southbound</a:t>
            </a:r>
            <a:r>
              <a:rPr kumimoji="0" lang="en-US" sz="1600" b="1" i="0" u="none" strike="noStrike" cap="none" normalizeH="0" dirty="0" smtClean="0">
                <a:ln>
                  <a:noFill/>
                </a:ln>
                <a:solidFill>
                  <a:srgbClr val="000000"/>
                </a:solidFill>
                <a:effectLst/>
                <a:latin typeface="Gill Sans" charset="0"/>
                <a:ea typeface="ヒラギノ角ゴ ProN W3" charset="-128"/>
                <a:cs typeface="ヒラギノ角ゴ ProN W3" charset="-128"/>
                <a:sym typeface="Gill Sans" charset="0"/>
              </a:rPr>
              <a:t> Interface</a:t>
            </a:r>
          </a:p>
          <a:p>
            <a:pPr marL="0" marR="0" indent="0" algn="ctr" defTabSz="914400" rtl="0" eaLnBrk="1" fontAlgn="base" latinLnBrk="0" hangingPunct="1">
              <a:lnSpc>
                <a:spcPct val="100000"/>
              </a:lnSpc>
              <a:spcBef>
                <a:spcPct val="0"/>
              </a:spcBef>
              <a:spcAft>
                <a:spcPct val="0"/>
              </a:spcAft>
              <a:buClrTx/>
              <a:buSzTx/>
              <a:buFontTx/>
              <a:buNone/>
              <a:tabLst/>
            </a:pPr>
            <a:r>
              <a:rPr lang="en-US" sz="1600" b="1" baseline="0" dirty="0" smtClean="0">
                <a:ea typeface="ヒラギノ角ゴ ProN W3" charset="-128"/>
                <a:cs typeface="ヒラギノ角ゴ ProN W3" charset="-128"/>
              </a:rPr>
              <a:t>(OF2.0?)</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1" name="Rectangle 10"/>
          <p:cNvSpPr/>
          <p:nvPr/>
        </p:nvSpPr>
        <p:spPr bwMode="auto">
          <a:xfrm>
            <a:off x="4890216" y="3613799"/>
            <a:ext cx="3756975"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Device / Driver</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2" name="Rectangle 11"/>
          <p:cNvSpPr/>
          <p:nvPr/>
        </p:nvSpPr>
        <p:spPr bwMode="auto">
          <a:xfrm>
            <a:off x="4890216" y="4318336"/>
            <a:ext cx="3756975" cy="704537"/>
          </a:xfrm>
          <a:prstGeom prst="rect">
            <a:avLst/>
          </a:prstGeom>
          <a:blipFill dpi="0" rotWithShape="0">
            <a:blip r:embed="rId2"/>
            <a:srcRect/>
            <a:tile tx="0" ty="0" sx="100000" sy="100000" flip="none" algn="tl"/>
          </a:blipFill>
          <a:ln w="25400" cap="flat" cmpd="sng" algn="ctr">
            <a:solidFill>
              <a:srgbClr val="0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smtClean="0">
                <a:ln>
                  <a:noFill/>
                </a:ln>
                <a:solidFill>
                  <a:srgbClr val="000000"/>
                </a:solidFill>
                <a:effectLst/>
                <a:latin typeface="Gill Sans" charset="0"/>
                <a:ea typeface="ヒラギノ角ゴ ProN W3" charset="-128"/>
                <a:cs typeface="ヒラギノ角ゴ ProN W3" charset="-128"/>
                <a:sym typeface="Gill Sans" charset="0"/>
              </a:rPr>
              <a:t>Programmable Chip</a:t>
            </a:r>
            <a:endParaRPr kumimoji="0" lang="en-US" sz="1600" b="1"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Tree>
    <p:extLst>
      <p:ext uri="{BB962C8B-B14F-4D97-AF65-F5344CB8AC3E}">
        <p14:creationId xmlns:p14="http://schemas.microsoft.com/office/powerpoint/2010/main" val="360887583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Objects at POF SBI </a:t>
            </a:r>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48</a:t>
            </a:fld>
            <a:endParaRPr lang="en-US">
              <a:solidFill>
                <a:srgbClr val="000000"/>
              </a:solidFill>
            </a:endParaRPr>
          </a:p>
        </p:txBody>
      </p:sp>
      <p:graphicFrame>
        <p:nvGraphicFramePr>
          <p:cNvPr id="6" name="Table 5"/>
          <p:cNvGraphicFramePr>
            <a:graphicFrameLocks noGrp="1"/>
          </p:cNvGraphicFramePr>
          <p:nvPr/>
        </p:nvGraphicFramePr>
        <p:xfrm>
          <a:off x="824459" y="1139252"/>
          <a:ext cx="7859166" cy="4445904"/>
        </p:xfrm>
        <a:graphic>
          <a:graphicData uri="http://schemas.openxmlformats.org/drawingml/2006/table">
            <a:tbl>
              <a:tblPr firstRow="1" bandRow="1">
                <a:tableStyleId>{5C22544A-7EE6-4342-B048-85BDC9FD1C3A}</a:tableStyleId>
              </a:tblPr>
              <a:tblGrid>
                <a:gridCol w="2518798"/>
                <a:gridCol w="5340368"/>
              </a:tblGrid>
              <a:tr h="537088">
                <a:tc>
                  <a:txBody>
                    <a:bodyPr/>
                    <a:lstStyle/>
                    <a:p>
                      <a:r>
                        <a:rPr lang="en-US" dirty="0" smtClean="0"/>
                        <a:t>Name</a:t>
                      </a:r>
                      <a:endParaRPr lang="en-US" dirty="0"/>
                    </a:p>
                  </a:txBody>
                  <a:tcPr/>
                </a:tc>
                <a:tc>
                  <a:txBody>
                    <a:bodyPr/>
                    <a:lstStyle/>
                    <a:p>
                      <a:r>
                        <a:rPr lang="en-US" dirty="0" smtClean="0"/>
                        <a:t>Description</a:t>
                      </a:r>
                      <a:endParaRPr lang="en-US" dirty="0"/>
                    </a:p>
                  </a:txBody>
                  <a:tcPr/>
                </a:tc>
              </a:tr>
              <a:tr h="537088">
                <a:tc>
                  <a:txBody>
                    <a:bodyPr/>
                    <a:lstStyle/>
                    <a:p>
                      <a:r>
                        <a:rPr lang="en-US" dirty="0" smtClean="0"/>
                        <a:t>Protocol </a:t>
                      </a:r>
                      <a:endParaRPr lang="en-US" dirty="0"/>
                    </a:p>
                  </a:txBody>
                  <a:tcPr/>
                </a:tc>
                <a:tc>
                  <a:txBody>
                    <a:bodyPr/>
                    <a:lstStyle/>
                    <a:p>
                      <a:r>
                        <a:rPr lang="en-US" dirty="0" smtClean="0"/>
                        <a:t>Define the protocol header fields</a:t>
                      </a:r>
                      <a:endParaRPr lang="en-US" dirty="0"/>
                    </a:p>
                  </a:txBody>
                  <a:tcPr/>
                </a:tc>
              </a:tr>
              <a:tr h="537088">
                <a:tc>
                  <a:txBody>
                    <a:bodyPr/>
                    <a:lstStyle/>
                    <a:p>
                      <a:r>
                        <a:rPr lang="en-US" dirty="0" smtClean="0"/>
                        <a:t>Metadata</a:t>
                      </a:r>
                      <a:endParaRPr lang="en-US" dirty="0"/>
                    </a:p>
                  </a:txBody>
                  <a:tcPr/>
                </a:tc>
                <a:tc>
                  <a:txBody>
                    <a:bodyPr/>
                    <a:lstStyle/>
                    <a:p>
                      <a:r>
                        <a:rPr lang="en-US" dirty="0" smtClean="0"/>
                        <a:t>Define the metadata layout</a:t>
                      </a:r>
                      <a:endParaRPr lang="en-US" dirty="0"/>
                    </a:p>
                  </a:txBody>
                  <a:tcPr/>
                </a:tc>
              </a:tr>
              <a:tr h="537088">
                <a:tc>
                  <a:txBody>
                    <a:bodyPr/>
                    <a:lstStyle/>
                    <a:p>
                      <a:r>
                        <a:rPr lang="en-US" dirty="0" smtClean="0"/>
                        <a:t>Table</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Define table name, table type, table size, search key, and if the table is a shared table </a:t>
                      </a:r>
                    </a:p>
                  </a:txBody>
                  <a:tcPr/>
                </a:tc>
              </a:tr>
              <a:tr h="537088">
                <a:tc>
                  <a:txBody>
                    <a:bodyPr/>
                    <a:lstStyle/>
                    <a:p>
                      <a:r>
                        <a:rPr lang="en-US" dirty="0" smtClean="0"/>
                        <a:t>Table Parameter</a:t>
                      </a:r>
                      <a:endParaRPr lang="en-US" dirty="0"/>
                    </a:p>
                  </a:txBody>
                  <a:tcPr/>
                </a:tc>
                <a:tc>
                  <a:txBody>
                    <a:bodyPr/>
                    <a:lstStyle/>
                    <a:p>
                      <a:r>
                        <a:rPr lang="en-US" dirty="0" smtClean="0"/>
                        <a:t>Define parameter format for each table that can be accessed by table</a:t>
                      </a:r>
                      <a:r>
                        <a:rPr lang="en-US" baseline="0" dirty="0" smtClean="0"/>
                        <a:t> instruction block (aka action)</a:t>
                      </a:r>
                      <a:endParaRPr lang="en-US" dirty="0"/>
                    </a:p>
                  </a:txBody>
                  <a:tcPr/>
                </a:tc>
              </a:tr>
              <a:tr h="537088">
                <a:tc>
                  <a:txBody>
                    <a:bodyPr/>
                    <a:lstStyle/>
                    <a:p>
                      <a:r>
                        <a:rPr lang="en-US" dirty="0" smtClean="0"/>
                        <a:t>Instruction Block</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Define the action</a:t>
                      </a:r>
                      <a:r>
                        <a:rPr lang="en-US" baseline="0" dirty="0" smtClean="0"/>
                        <a:t>s that will be executed after table matching. </a:t>
                      </a:r>
                      <a:r>
                        <a:rPr lang="en-US" dirty="0" smtClean="0"/>
                        <a:t>Each table entry will point</a:t>
                      </a:r>
                      <a:r>
                        <a:rPr lang="en-US" baseline="0" dirty="0" smtClean="0"/>
                        <a:t> to an instruction block.</a:t>
                      </a:r>
                      <a:endParaRPr lang="en-US" dirty="0" smtClean="0"/>
                    </a:p>
                  </a:txBody>
                  <a:tcPr/>
                </a:tc>
              </a:tr>
              <a:tr h="537088">
                <a:tc>
                  <a:txBody>
                    <a:bodyPr/>
                    <a:lstStyle/>
                    <a:p>
                      <a:r>
                        <a:rPr lang="en-US" dirty="0" smtClean="0"/>
                        <a:t>Service</a:t>
                      </a:r>
                      <a:endParaRPr lang="en-US" dirty="0"/>
                    </a:p>
                  </a:txBody>
                  <a:tcPr/>
                </a:tc>
                <a:tc>
                  <a:txBody>
                    <a:bodyPr/>
                    <a:lstStyle/>
                    <a:p>
                      <a:r>
                        <a:rPr lang="en-US" dirty="0" smtClean="0"/>
                        <a:t>Define the table pipeline (similar to control</a:t>
                      </a:r>
                      <a:r>
                        <a:rPr lang="en-US" baseline="0" dirty="0" smtClean="0"/>
                        <a:t> flow in P4)</a:t>
                      </a:r>
                      <a:endParaRPr lang="en-US" dirty="0"/>
                    </a:p>
                  </a:txBody>
                  <a:tcPr/>
                </a:tc>
              </a:tr>
            </a:tbl>
          </a:graphicData>
        </a:graphic>
      </p:graphicFrame>
    </p:spTree>
    <p:extLst>
      <p:ext uri="{BB962C8B-B14F-4D97-AF65-F5344CB8AC3E}">
        <p14:creationId xmlns:p14="http://schemas.microsoft.com/office/powerpoint/2010/main" val="2391420750"/>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POF SBI Objects</a:t>
            </a:r>
            <a:endParaRPr lang="en-US" dirty="0"/>
          </a:p>
        </p:txBody>
      </p:sp>
      <p:sp>
        <p:nvSpPr>
          <p:cNvPr id="3" name="Content Placeholder 2"/>
          <p:cNvSpPr>
            <a:spLocks noGrp="1"/>
          </p:cNvSpPr>
          <p:nvPr>
            <p:ph idx="1"/>
          </p:nvPr>
        </p:nvSpPr>
        <p:spPr>
          <a:xfrm>
            <a:off x="457647" y="1229193"/>
            <a:ext cx="8228707" cy="4572000"/>
          </a:xfrm>
        </p:spPr>
        <p:txBody>
          <a:bodyPr>
            <a:normAutofit/>
          </a:bodyPr>
          <a:lstStyle/>
          <a:p>
            <a:r>
              <a:rPr lang="en-US" dirty="0" smtClean="0"/>
              <a:t>Service (Table + Instruction Block) forms the main MAT pipeline</a:t>
            </a:r>
          </a:p>
          <a:p>
            <a:pPr lvl="1"/>
            <a:r>
              <a:rPr lang="en-US" dirty="0" smtClean="0"/>
              <a:t>Instruction block is a piece of code written in primitive instructions</a:t>
            </a:r>
          </a:p>
          <a:p>
            <a:pPr lvl="1"/>
            <a:r>
              <a:rPr lang="en-US" dirty="0" smtClean="0"/>
              <a:t>Equivalent to table action in P4, but more flexible</a:t>
            </a:r>
          </a:p>
          <a:p>
            <a:pPr lvl="2"/>
            <a:r>
              <a:rPr lang="en-US" dirty="0" smtClean="0"/>
              <a:t>No instruction count limits; has conditional branching capability</a:t>
            </a:r>
          </a:p>
          <a:p>
            <a:r>
              <a:rPr lang="en-US" dirty="0" smtClean="0"/>
              <a:t>These lower level objects can be compiled from a high level language such as P4</a:t>
            </a:r>
          </a:p>
          <a:p>
            <a:pPr lvl="1"/>
            <a:r>
              <a:rPr lang="en-US" dirty="0" smtClean="0"/>
              <a:t>Can be considered as a kind of IR</a:t>
            </a:r>
          </a:p>
          <a:p>
            <a:pPr lvl="1"/>
            <a:r>
              <a:rPr lang="en-US" dirty="0" smtClean="0"/>
              <a:t>Don’t care physical implementation, but care physical resource sharing</a:t>
            </a:r>
          </a:p>
          <a:p>
            <a:r>
              <a:rPr lang="en-US" dirty="0" smtClean="0"/>
              <a:t>SBI uses OF messages to download these objects to data plane devices</a:t>
            </a: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49</a:t>
            </a:fld>
            <a:endParaRPr lang="en-US">
              <a:solidFill>
                <a:srgbClr val="000000"/>
              </a:solidFill>
            </a:endParaRPr>
          </a:p>
        </p:txBody>
      </p:sp>
    </p:spTree>
    <p:extLst>
      <p:ext uri="{BB962C8B-B14F-4D97-AF65-F5344CB8AC3E}">
        <p14:creationId xmlns:p14="http://schemas.microsoft.com/office/powerpoint/2010/main" val="85263642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Trajectory of PIF group</a:t>
            </a:r>
            <a:endParaRPr lang="en-US" sz="2800"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5</a:t>
            </a:fld>
            <a:endParaRPr lang="en-US" dirty="0"/>
          </a:p>
        </p:txBody>
      </p:sp>
      <p:sp>
        <p:nvSpPr>
          <p:cNvPr id="4" name="Content Placeholder 3"/>
          <p:cNvSpPr>
            <a:spLocks noGrp="1"/>
          </p:cNvSpPr>
          <p:nvPr>
            <p:ph idx="1"/>
          </p:nvPr>
        </p:nvSpPr>
        <p:spPr>
          <a:xfrm>
            <a:off x="457200" y="1524000"/>
            <a:ext cx="8229600" cy="4648200"/>
          </a:xfrm>
        </p:spPr>
        <p:txBody>
          <a:bodyPr/>
          <a:lstStyle/>
          <a:p>
            <a:r>
              <a:rPr lang="en-US" dirty="0" smtClean="0"/>
              <a:t>Initially</a:t>
            </a:r>
          </a:p>
          <a:p>
            <a:pPr lvl="1"/>
            <a:r>
              <a:rPr lang="en-US" dirty="0" smtClean="0"/>
              <a:t>Within ONF</a:t>
            </a:r>
          </a:p>
          <a:p>
            <a:pPr lvl="2"/>
            <a:r>
              <a:rPr lang="en-US" dirty="0" smtClean="0"/>
              <a:t>Members only</a:t>
            </a:r>
          </a:p>
          <a:p>
            <a:pPr lvl="2"/>
            <a:r>
              <a:rPr lang="en-US" dirty="0" smtClean="0"/>
              <a:t>Standard ONF IPR policy</a:t>
            </a:r>
          </a:p>
          <a:p>
            <a:pPr lvl="1"/>
            <a:r>
              <a:rPr lang="en-US" dirty="0" smtClean="0"/>
              <a:t>Focused project</a:t>
            </a:r>
          </a:p>
          <a:p>
            <a:pPr lvl="1"/>
            <a:endParaRPr lang="en-US" dirty="0"/>
          </a:p>
          <a:p>
            <a:r>
              <a:rPr lang="en-US" dirty="0" smtClean="0"/>
              <a:t>Since May 2015</a:t>
            </a:r>
          </a:p>
          <a:p>
            <a:pPr lvl="1"/>
            <a:r>
              <a:rPr lang="en-US" dirty="0" smtClean="0"/>
              <a:t>Open source, sponsored by ONF</a:t>
            </a:r>
          </a:p>
          <a:p>
            <a:pPr lvl="2"/>
            <a:r>
              <a:rPr lang="en-US" dirty="0" smtClean="0"/>
              <a:t>Open to all contributors</a:t>
            </a:r>
          </a:p>
          <a:p>
            <a:pPr lvl="2"/>
            <a:r>
              <a:rPr lang="en-US" dirty="0" smtClean="0"/>
              <a:t>Apache 2.0 license</a:t>
            </a:r>
          </a:p>
          <a:p>
            <a:pPr lvl="1"/>
            <a:r>
              <a:rPr lang="en-US" dirty="0" smtClean="0"/>
              <a:t>Scalable project</a:t>
            </a:r>
          </a:p>
          <a:p>
            <a:pPr lvl="1"/>
            <a:endParaRPr lang="en-US" dirty="0" smtClean="0"/>
          </a:p>
          <a:p>
            <a:endParaRPr lang="en-US" dirty="0"/>
          </a:p>
          <a:p>
            <a:endParaRPr lang="en-US" dirty="0"/>
          </a:p>
        </p:txBody>
      </p:sp>
    </p:spTree>
    <p:extLst>
      <p:ext uri="{BB962C8B-B14F-4D97-AF65-F5344CB8AC3E}">
        <p14:creationId xmlns:p14="http://schemas.microsoft.com/office/powerpoint/2010/main" val="405236044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843" y="274588"/>
            <a:ext cx="8443782" cy="1143000"/>
          </a:xfrm>
        </p:spPr>
        <p:txBody>
          <a:bodyPr/>
          <a:lstStyle/>
          <a:p>
            <a:r>
              <a:rPr lang="en-US" dirty="0" smtClean="0"/>
              <a:t>POF SBI Protocol – Message &amp; Instruction </a:t>
            </a:r>
            <a:endParaRPr lang="en-US" dirty="0"/>
          </a:p>
        </p:txBody>
      </p:sp>
      <p:sp>
        <p:nvSpPr>
          <p:cNvPr id="3" name="Content Placeholder 2"/>
          <p:cNvSpPr>
            <a:spLocks noGrp="1"/>
          </p:cNvSpPr>
          <p:nvPr>
            <p:ph idx="1"/>
          </p:nvPr>
        </p:nvSpPr>
        <p:spPr>
          <a:xfrm>
            <a:off x="573732" y="1081088"/>
            <a:ext cx="8228707" cy="2679647"/>
          </a:xfrm>
        </p:spPr>
        <p:txBody>
          <a:bodyPr>
            <a:normAutofit fontScale="92500" lnSpcReduction="20000"/>
          </a:bodyPr>
          <a:lstStyle/>
          <a:p>
            <a:pPr>
              <a:lnSpc>
                <a:spcPct val="120000"/>
              </a:lnSpc>
              <a:spcBef>
                <a:spcPts val="0"/>
              </a:spcBef>
              <a:spcAft>
                <a:spcPts val="0"/>
              </a:spcAft>
            </a:pPr>
            <a:r>
              <a:rPr lang="en-US" sz="1800" dirty="0" smtClean="0"/>
              <a:t>Support all existing OF1.4 messages</a:t>
            </a:r>
          </a:p>
          <a:p>
            <a:pPr>
              <a:lnSpc>
                <a:spcPct val="120000"/>
              </a:lnSpc>
              <a:spcBef>
                <a:spcPts val="0"/>
              </a:spcBef>
              <a:spcAft>
                <a:spcPts val="0"/>
              </a:spcAft>
            </a:pPr>
            <a:r>
              <a:rPr lang="en-US" sz="1800" dirty="0" smtClean="0"/>
              <a:t>Add new POF-specific messages starting from ID# 101</a:t>
            </a:r>
          </a:p>
          <a:p>
            <a:pPr lvl="1">
              <a:lnSpc>
                <a:spcPct val="120000"/>
              </a:lnSpc>
              <a:spcBef>
                <a:spcPts val="0"/>
              </a:spcBef>
              <a:spcAft>
                <a:spcPts val="0"/>
              </a:spcAft>
            </a:pPr>
            <a:r>
              <a:rPr lang="en-US" sz="1600" dirty="0" smtClean="0"/>
              <a:t>Counter messages</a:t>
            </a:r>
          </a:p>
          <a:p>
            <a:pPr lvl="1">
              <a:lnSpc>
                <a:spcPct val="120000"/>
              </a:lnSpc>
              <a:spcBef>
                <a:spcPts val="0"/>
              </a:spcBef>
              <a:spcAft>
                <a:spcPts val="0"/>
              </a:spcAft>
            </a:pPr>
            <a:r>
              <a:rPr lang="en-US" sz="1600" dirty="0" smtClean="0"/>
              <a:t>Instruction block message</a:t>
            </a:r>
          </a:p>
          <a:p>
            <a:pPr lvl="1">
              <a:lnSpc>
                <a:spcPct val="120000"/>
              </a:lnSpc>
              <a:spcBef>
                <a:spcPts val="0"/>
              </a:spcBef>
              <a:spcAft>
                <a:spcPts val="0"/>
              </a:spcAft>
            </a:pPr>
            <a:r>
              <a:rPr lang="en-US" sz="1600" dirty="0" smtClean="0"/>
              <a:t>POF enable/disable messages</a:t>
            </a:r>
          </a:p>
          <a:p>
            <a:pPr lvl="1">
              <a:lnSpc>
                <a:spcPct val="120000"/>
              </a:lnSpc>
              <a:spcBef>
                <a:spcPts val="0"/>
              </a:spcBef>
              <a:spcAft>
                <a:spcPts val="0"/>
              </a:spcAft>
            </a:pPr>
            <a:r>
              <a:rPr lang="en-US" sz="1600" dirty="0" smtClean="0"/>
              <a:t>Service messages</a:t>
            </a:r>
          </a:p>
          <a:p>
            <a:pPr lvl="1">
              <a:lnSpc>
                <a:spcPct val="120000"/>
              </a:lnSpc>
              <a:spcBef>
                <a:spcPts val="0"/>
              </a:spcBef>
              <a:spcAft>
                <a:spcPts val="0"/>
              </a:spcAft>
            </a:pPr>
            <a:r>
              <a:rPr lang="en-US" sz="1600" dirty="0" smtClean="0"/>
              <a:t>A few other extensions. </a:t>
            </a:r>
          </a:p>
          <a:p>
            <a:pPr>
              <a:lnSpc>
                <a:spcPct val="120000"/>
              </a:lnSpc>
              <a:spcBef>
                <a:spcPts val="0"/>
              </a:spcBef>
              <a:spcAft>
                <a:spcPts val="0"/>
              </a:spcAft>
            </a:pPr>
            <a:r>
              <a:rPr lang="en-US" sz="1800" dirty="0" smtClean="0"/>
              <a:t>All messages carries the same </a:t>
            </a:r>
            <a:r>
              <a:rPr lang="en-US" sz="1800" dirty="0" err="1" smtClean="0"/>
              <a:t>OpenFlow</a:t>
            </a:r>
            <a:r>
              <a:rPr lang="en-US" sz="1800" dirty="0" smtClean="0"/>
              <a:t> message header format, some message bodies are modified to fit for POF’s requirement</a:t>
            </a:r>
          </a:p>
          <a:p>
            <a:pPr lvl="1">
              <a:lnSpc>
                <a:spcPct val="120000"/>
              </a:lnSpc>
              <a:spcBef>
                <a:spcPts val="0"/>
              </a:spcBef>
              <a:spcAft>
                <a:spcPts val="0"/>
              </a:spcAft>
            </a:pPr>
            <a:r>
              <a:rPr lang="en-US" sz="1600" dirty="0" smtClean="0"/>
              <a:t>E.g., </a:t>
            </a:r>
            <a:r>
              <a:rPr lang="en-US" sz="1600" dirty="0" err="1" smtClean="0"/>
              <a:t>table_mod</a:t>
            </a:r>
            <a:r>
              <a:rPr lang="en-US" sz="1600" dirty="0" smtClean="0"/>
              <a:t>, </a:t>
            </a:r>
            <a:r>
              <a:rPr lang="en-US" sz="1600" dirty="0" err="1" smtClean="0"/>
              <a:t>flow_mod</a:t>
            </a:r>
            <a:r>
              <a:rPr lang="en-US" sz="1600" dirty="0" smtClean="0"/>
              <a:t>, etc.</a:t>
            </a:r>
            <a:endParaRPr lang="en-US" sz="1600"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50</a:t>
            </a:fld>
            <a:endParaRPr lang="en-US">
              <a:solidFill>
                <a:srgbClr val="000000"/>
              </a:solidFill>
            </a:endParaRPr>
          </a:p>
        </p:txBody>
      </p:sp>
      <p:sp>
        <p:nvSpPr>
          <p:cNvPr id="5" name="Content Placeholder 2"/>
          <p:cNvSpPr txBox="1">
            <a:spLocks/>
          </p:cNvSpPr>
          <p:nvPr/>
        </p:nvSpPr>
        <p:spPr>
          <a:xfrm>
            <a:off x="917247" y="3670795"/>
            <a:ext cx="3529737" cy="2458387"/>
          </a:xfrm>
          <a:prstGeom prst="rect">
            <a:avLst/>
          </a:prstGeom>
          <a:solidFill>
            <a:schemeClr val="bg1">
              <a:lumMod val="85000"/>
            </a:schemeClr>
          </a:solidFill>
        </p:spPr>
        <p:txBody>
          <a:bodyPr vert="horz" lIns="64279" tIns="32139" rIns="64279" bIns="32139" rtlCol="0">
            <a:noAutofit/>
          </a:bodyPr>
          <a:lstStyle/>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1" u="none" strike="noStrike" kern="1200" cap="none" spc="0" normalizeH="0" baseline="0" noProof="0" smtClean="0">
                <a:ln>
                  <a:noFill/>
                </a:ln>
                <a:solidFill>
                  <a:schemeClr val="tx1"/>
                </a:solidFill>
                <a:effectLst/>
                <a:uLnTx/>
                <a:uFillTx/>
                <a:latin typeface="+mn-lt"/>
                <a:ea typeface="+mn-ea"/>
                <a:cs typeface="+mn-cs"/>
              </a:rPr>
              <a:t>Editing:</a:t>
            </a: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OFPIT_POF_SET_FIELD = 0X8001,</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OFPIT_POF_ADD_FIELD,</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OFPIT_POF_DEL_FIELD,</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OFPIT_POF_CALCULATE_FIELD,</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OFPIT_POF_COMPARE,</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OFPIT_POF_ALG,</a:t>
            </a: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1" u="none" strike="noStrike" kern="1200" cap="none" spc="0" normalizeH="0" baseline="0" noProof="0" smtClean="0">
                <a:ln>
                  <a:noFill/>
                </a:ln>
                <a:solidFill>
                  <a:schemeClr val="tx1"/>
                </a:solidFill>
                <a:effectLst/>
                <a:uLnTx/>
                <a:uFillTx/>
                <a:latin typeface="+mn-lt"/>
                <a:ea typeface="+mn-ea"/>
                <a:cs typeface="+mn-cs"/>
              </a:rPr>
              <a:t>Table &amp; Parsing:</a:t>
            </a: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OFPIT_POF_GOTO_TABLE,</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OFPIT_POF_GET_TABLE_ENTRY</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OFPIT_POF_SET_TABLE_ENTRY,</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OFPIT_POF_SET_PACKET_OFFSET, </a:t>
            </a:r>
            <a:endParaRPr kumimoji="0" lang="en-US" sz="1100" b="0" i="0" u="none" strike="noStrike" kern="1200" cap="none" spc="0" normalizeH="0" baseline="0" noProof="0" smtClean="0">
              <a:ln>
                <a:noFill/>
              </a:ln>
              <a:solidFill>
                <a:schemeClr val="tx1"/>
              </a:solidFill>
              <a:effectLst/>
              <a:uLnTx/>
              <a:uFillTx/>
              <a:latin typeface="+mn-lt"/>
              <a:ea typeface="+mn-ea"/>
              <a:cs typeface="+mn-cs"/>
            </a:endParaRPr>
          </a:p>
          <a:p>
            <a:pPr marL="0"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smtClean="0">
                <a:ln>
                  <a:noFill/>
                </a:ln>
                <a:solidFill>
                  <a:schemeClr val="tx1"/>
                </a:solidFill>
                <a:effectLst/>
                <a:uLnTx/>
                <a:uFillTx/>
                <a:latin typeface="+mn-lt"/>
                <a:ea typeface="+mn-ea"/>
                <a:cs typeface="+mn-cs"/>
              </a:rPr>
              <a:t>OFPIT_POF_MOVE_PACKET_OFFSET, </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6" name="Content Placeholder 2"/>
          <p:cNvSpPr txBox="1">
            <a:spLocks/>
          </p:cNvSpPr>
          <p:nvPr/>
        </p:nvSpPr>
        <p:spPr>
          <a:xfrm>
            <a:off x="4446985" y="3687581"/>
            <a:ext cx="3507698" cy="2441601"/>
          </a:xfrm>
          <a:prstGeom prst="rect">
            <a:avLst/>
          </a:prstGeom>
          <a:solidFill>
            <a:schemeClr val="bg1">
              <a:lumMod val="85000"/>
            </a:schemeClr>
          </a:solidFill>
        </p:spPr>
        <p:txBody>
          <a:bodyPr vert="horz" lIns="64279" tIns="32139" rIns="64279" bIns="32139" rtlCol="0">
            <a:noAutofit/>
          </a:bodyPr>
          <a:lstStyle/>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1" u="none" strike="noStrike" kern="1200" cap="none" spc="0" normalizeH="0" baseline="0" noProof="0" dirty="0" smtClean="0">
                <a:ln>
                  <a:noFill/>
                </a:ln>
                <a:solidFill>
                  <a:schemeClr val="tx1"/>
                </a:solidFill>
                <a:effectLst/>
                <a:uLnTx/>
                <a:uFillTx/>
                <a:latin typeface="+mn-lt"/>
                <a:ea typeface="+mn-ea"/>
                <a:cs typeface="+mn-cs"/>
              </a:rPr>
              <a:t>Forwarding:</a:t>
            </a: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OFPIT_POF_OUTPUT,</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OFPIT_POF_DROP,</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OFPIT_POF_TOCP,</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OFPIT_POF_COUNTER,</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OFPIT_POF_METER,</a:t>
            </a: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lang="en-US" sz="1100" b="1" i="1" noProof="0" dirty="0" smtClean="0">
                <a:solidFill>
                  <a:schemeClr val="tx1"/>
                </a:solidFill>
                <a:latin typeface="+mn-lt"/>
                <a:ea typeface="+mn-ea"/>
                <a:cs typeface="+mn-cs"/>
              </a:rPr>
              <a:t>Control Flow:</a:t>
            </a:r>
            <a:endParaRPr kumimoji="0" lang="en-US" sz="1100" b="1" i="1"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OFPIT_POF_ABSOLUTE_JMP,</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OFPIT_POF_RELATIVE_JMP,</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 CONDITIONAL_RELATIVE_JMP,</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a:p>
            <a:pPr marR="0" lvl="0" indent="-342900" algn="l" defTabSz="457200" rtl="0" eaLnBrk="1" fontAlgn="auto" latinLnBrk="0" hangingPunct="1">
              <a:lnSpc>
                <a:spcPct val="100000"/>
              </a:lnSpc>
              <a:spcBef>
                <a:spcPts val="0"/>
              </a:spcBef>
              <a:spcAft>
                <a:spcPts val="0"/>
              </a:spcAft>
              <a:buClr>
                <a:srgbClr val="DCE214"/>
              </a:buClr>
              <a:buSzTx/>
              <a:buFont typeface="Arial"/>
              <a:buNone/>
              <a:tabLst/>
              <a:defRPr/>
            </a:pPr>
            <a:r>
              <a:rPr kumimoji="0" lang="en-US" sz="1100" b="1" i="0" u="none" strike="noStrike" kern="1200" cap="none" spc="0" normalizeH="0" baseline="0" noProof="0" dirty="0" smtClean="0">
                <a:ln>
                  <a:noFill/>
                </a:ln>
                <a:solidFill>
                  <a:schemeClr val="tx1"/>
                </a:solidFill>
                <a:effectLst/>
                <a:uLnTx/>
                <a:uFillTx/>
                <a:latin typeface="+mn-lt"/>
                <a:ea typeface="+mn-ea"/>
                <a:cs typeface="+mn-cs"/>
              </a:rPr>
              <a:t>OFPIT_POF_BRANCH,</a:t>
            </a:r>
            <a:endParaRPr kumimoji="0" lang="en-US" sz="1100" b="0" i="0" u="none" strike="noStrike" kern="1200" cap="none" spc="0" normalizeH="0" baseline="0" noProof="0" dirty="0" smtClean="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85131995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51</a:t>
            </a:fld>
            <a:endParaRPr lang="en-US">
              <a:solidFill>
                <a:srgbClr val="000000"/>
              </a:solidFill>
            </a:endParaRPr>
          </a:p>
        </p:txBody>
      </p:sp>
      <p:sp>
        <p:nvSpPr>
          <p:cNvPr id="5" name="Content Placeholder 4"/>
          <p:cNvSpPr>
            <a:spLocks noGrp="1"/>
          </p:cNvSpPr>
          <p:nvPr>
            <p:ph idx="1"/>
          </p:nvPr>
        </p:nvSpPr>
        <p:spPr>
          <a:xfrm>
            <a:off x="457647" y="1417589"/>
            <a:ext cx="8228707" cy="4233704"/>
          </a:xfrm>
        </p:spPr>
        <p:txBody>
          <a:bodyPr>
            <a:normAutofit/>
          </a:bodyPr>
          <a:lstStyle/>
          <a:p>
            <a:r>
              <a:rPr lang="en-US" dirty="0" smtClean="0"/>
              <a:t>POF ecosystem advocates open interface for both data-plane programming (configuration) and operation (runtime)  </a:t>
            </a:r>
          </a:p>
          <a:p>
            <a:pPr lvl="1"/>
            <a:r>
              <a:rPr lang="en-US" sz="1600" dirty="0" smtClean="0"/>
              <a:t>Configuration and runtime can be unified to maximize the flexibility</a:t>
            </a:r>
          </a:p>
          <a:p>
            <a:r>
              <a:rPr lang="en-US" dirty="0" smtClean="0"/>
              <a:t>POF SBI is based on </a:t>
            </a:r>
            <a:r>
              <a:rPr lang="en-US" dirty="0" err="1" smtClean="0"/>
              <a:t>OpenFlow</a:t>
            </a:r>
            <a:r>
              <a:rPr lang="en-US" dirty="0" smtClean="0"/>
              <a:t> 1.4 and adds minimum extensions</a:t>
            </a:r>
          </a:p>
          <a:p>
            <a:pPr lvl="1"/>
            <a:r>
              <a:rPr lang="en-US" sz="1600" dirty="0" smtClean="0"/>
              <a:t>Objects at SBI is a form of IR</a:t>
            </a:r>
          </a:p>
          <a:p>
            <a:r>
              <a:rPr lang="en-US" dirty="0" smtClean="0"/>
              <a:t>P4 can be used as a high level language in POF ecosystem</a:t>
            </a:r>
          </a:p>
          <a:p>
            <a:pPr lvl="1"/>
            <a:r>
              <a:rPr lang="en-US" sz="1600" dirty="0" smtClean="0"/>
              <a:t>P4 program can be compile to POF IR and use POF SBI to program devices</a:t>
            </a:r>
          </a:p>
          <a:p>
            <a:r>
              <a:rPr lang="en-US" sz="1900" dirty="0" smtClean="0"/>
              <a:t>Extended </a:t>
            </a:r>
            <a:r>
              <a:rPr lang="en-US" sz="1900" dirty="0" err="1" smtClean="0"/>
              <a:t>OpenFlow</a:t>
            </a:r>
            <a:r>
              <a:rPr lang="en-US" sz="1900" dirty="0" smtClean="0"/>
              <a:t> interface can still be an open SBI for the next generation programmable data plane.  </a:t>
            </a:r>
            <a:endParaRPr lang="en-US" sz="1900" dirty="0"/>
          </a:p>
        </p:txBody>
      </p:sp>
    </p:spTree>
    <p:extLst>
      <p:ext uri="{BB962C8B-B14F-4D97-AF65-F5344CB8AC3E}">
        <p14:creationId xmlns:p14="http://schemas.microsoft.com/office/powerpoint/2010/main" val="4191859530"/>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7590426"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Relationship between PIF and P4 </a:t>
            </a:r>
            <a:br>
              <a:rPr lang="en-US" sz="3600" b="1" dirty="0" smtClean="0">
                <a:solidFill>
                  <a:srgbClr val="FFFFFF"/>
                </a:solidFill>
                <a:latin typeface="Arial"/>
                <a:cs typeface="Arial"/>
                <a:sym typeface="Helvetica" charset="0"/>
              </a:rPr>
            </a:br>
            <a:endParaRPr lang="en-US" sz="2400" dirty="0" smtClean="0">
              <a:solidFill>
                <a:srgbClr val="FFFFFF"/>
              </a:solidFill>
              <a:latin typeface="Arial"/>
              <a:cs typeface="Arial"/>
              <a:sym typeface="Helvetica" charset="0"/>
            </a:endParaRPr>
          </a:p>
          <a:p>
            <a:pPr algn="l">
              <a:lnSpc>
                <a:spcPct val="140000"/>
              </a:lnSpc>
            </a:pPr>
            <a:r>
              <a:rPr lang="en-US" sz="2400" dirty="0">
                <a:solidFill>
                  <a:srgbClr val="FFFFFF"/>
                </a:solidFill>
                <a:latin typeface="Arial"/>
                <a:cs typeface="Arial"/>
                <a:sym typeface="Helvetica" charset="0"/>
              </a:rPr>
              <a:t>G</a:t>
            </a:r>
            <a:r>
              <a:rPr lang="en-US" sz="2400" dirty="0" smtClean="0">
                <a:solidFill>
                  <a:srgbClr val="FFFFFF"/>
                </a:solidFill>
                <a:latin typeface="Arial"/>
                <a:cs typeface="Arial"/>
                <a:sym typeface="Helvetica" charset="0"/>
              </a:rPr>
              <a:t>ordon Brebner / Xilinx</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52</a:t>
            </a:fld>
            <a:endParaRPr lang="en-US">
              <a:solidFill>
                <a:srgbClr val="000000"/>
              </a:solidFill>
            </a:endParaRPr>
          </a:p>
        </p:txBody>
      </p:sp>
    </p:spTree>
    <p:extLst>
      <p:ext uri="{BB962C8B-B14F-4D97-AF65-F5344CB8AC3E}">
        <p14:creationId xmlns:p14="http://schemas.microsoft.com/office/powerpoint/2010/main" val="35400763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837063"/>
            <a:ext cx="8233646" cy="4268337"/>
          </a:xfrm>
        </p:spPr>
        <p:txBody>
          <a:bodyPr/>
          <a:lstStyle/>
          <a:p>
            <a:r>
              <a:rPr lang="en-US" dirty="0" smtClean="0"/>
              <a:t>New P4 consortium at P4.org</a:t>
            </a:r>
          </a:p>
          <a:p>
            <a:r>
              <a:rPr lang="en-US" dirty="0" smtClean="0"/>
              <a:t>First P4 Workshop at Stanford in June 2015</a:t>
            </a:r>
          </a:p>
          <a:p>
            <a:r>
              <a:rPr lang="en-US" dirty="0" smtClean="0"/>
              <a:t>Appeared first in paper published in July 2014</a:t>
            </a:r>
          </a:p>
          <a:p>
            <a:pPr marL="0" indent="0">
              <a:buNone/>
            </a:pPr>
            <a:endParaRPr lang="en-US" dirty="0" smtClean="0"/>
          </a:p>
          <a:p>
            <a:pPr marL="0" indent="0">
              <a:buNone/>
            </a:pPr>
            <a:endParaRPr lang="en-US" dirty="0"/>
          </a:p>
        </p:txBody>
      </p:sp>
      <p:sp>
        <p:nvSpPr>
          <p:cNvPr id="3" name="Slide Number Placeholder 2"/>
          <p:cNvSpPr>
            <a:spLocks noGrp="1"/>
          </p:cNvSpPr>
          <p:nvPr>
            <p:ph type="sldNum" sz="quarter" idx="4294967295"/>
          </p:nvPr>
        </p:nvSpPr>
        <p:spPr>
          <a:xfrm>
            <a:off x="457200" y="6577013"/>
            <a:ext cx="838200" cy="244475"/>
          </a:xfrm>
          <a:prstGeom prst="rect">
            <a:avLst/>
          </a:prstGeom>
        </p:spPr>
        <p:txBody>
          <a:bodyPr/>
          <a:lstStyle/>
          <a:p>
            <a:fld id="{A8E7CC52-8E0D-4D9C-850E-194867B30113}" type="slidenum">
              <a:rPr lang="en-US" smtClean="0"/>
              <a:pPr/>
              <a:t>53</a:t>
            </a:fld>
            <a:endParaRPr lang="en-US"/>
          </a:p>
        </p:txBody>
      </p:sp>
      <p:sp>
        <p:nvSpPr>
          <p:cNvPr id="4" name="Title 3"/>
          <p:cNvSpPr>
            <a:spLocks noGrp="1"/>
          </p:cNvSpPr>
          <p:nvPr>
            <p:ph type="title"/>
          </p:nvPr>
        </p:nvSpPr>
        <p:spPr/>
        <p:txBody>
          <a:bodyPr>
            <a:normAutofit/>
          </a:bodyPr>
          <a:lstStyle/>
          <a:p>
            <a:r>
              <a:rPr lang="en-US" sz="2800" dirty="0" smtClean="0">
                <a:solidFill>
                  <a:schemeClr val="tx1"/>
                </a:solidFill>
              </a:rPr>
              <a:t>P4</a:t>
            </a:r>
            <a:endParaRPr lang="en-US" sz="2800" dirty="0">
              <a:solidFill>
                <a:schemeClr val="tx1"/>
              </a:solidFill>
            </a:endParaRPr>
          </a:p>
        </p:txBody>
      </p:sp>
      <p:sp>
        <p:nvSpPr>
          <p:cNvPr id="5" name="Rectangle 4"/>
          <p:cNvSpPr/>
          <p:nvPr/>
        </p:nvSpPr>
        <p:spPr>
          <a:xfrm>
            <a:off x="228600" y="2133600"/>
            <a:ext cx="8839200" cy="4016484"/>
          </a:xfrm>
          <a:prstGeom prst="rect">
            <a:avLst/>
          </a:prstGeom>
          <a:ln>
            <a:solidFill>
              <a:schemeClr val="tx1"/>
            </a:solidFill>
          </a:ln>
        </p:spPr>
        <p:txBody>
          <a:bodyPr wrap="square">
            <a:spAutoFit/>
          </a:bodyPr>
          <a:lstStyle/>
          <a:p>
            <a:r>
              <a:rPr lang="en-US" sz="1500" b="1" dirty="0">
                <a:solidFill>
                  <a:srgbClr val="494949"/>
                </a:solidFill>
                <a:latin typeface="Helvetica" panose="020B0604020202020204" pitchFamily="34" charset="0"/>
              </a:rPr>
              <a:t>P4: Programming Protocol-Independent Packet Processors</a:t>
            </a:r>
          </a:p>
          <a:p>
            <a:endParaRPr lang="en-US" sz="1500" b="1" dirty="0">
              <a:solidFill>
                <a:srgbClr val="494949"/>
              </a:solidFill>
              <a:latin typeface="Verdana" panose="020B0604030504040204" pitchFamily="34" charset="0"/>
            </a:endParaRPr>
          </a:p>
          <a:p>
            <a:r>
              <a:rPr lang="en-US" sz="1500" dirty="0" smtClean="0">
                <a:solidFill>
                  <a:srgbClr val="494949"/>
                </a:solidFill>
                <a:latin typeface="Verdana" panose="020B0604030504040204" pitchFamily="34" charset="0"/>
              </a:rPr>
              <a:t>P</a:t>
            </a:r>
            <a:r>
              <a:rPr lang="en-US" sz="1500" dirty="0">
                <a:solidFill>
                  <a:srgbClr val="494949"/>
                </a:solidFill>
                <a:latin typeface="Verdana" panose="020B0604030504040204" pitchFamily="34" charset="0"/>
              </a:rPr>
              <a:t>. </a:t>
            </a:r>
            <a:r>
              <a:rPr lang="en-US" sz="1500" dirty="0" err="1">
                <a:solidFill>
                  <a:srgbClr val="494949"/>
                </a:solidFill>
                <a:latin typeface="Verdana" panose="020B0604030504040204" pitchFamily="34" charset="0"/>
              </a:rPr>
              <a:t>Bosshart</a:t>
            </a:r>
            <a:r>
              <a:rPr lang="en-US" sz="1500" dirty="0">
                <a:solidFill>
                  <a:srgbClr val="494949"/>
                </a:solidFill>
                <a:latin typeface="Verdana" panose="020B0604030504040204" pitchFamily="34" charset="0"/>
              </a:rPr>
              <a:t>, D. Daly, G. Gibb, M. Izzard, N. </a:t>
            </a:r>
            <a:r>
              <a:rPr lang="en-US" sz="1500" dirty="0" err="1">
                <a:solidFill>
                  <a:srgbClr val="494949"/>
                </a:solidFill>
                <a:latin typeface="Verdana" panose="020B0604030504040204" pitchFamily="34" charset="0"/>
              </a:rPr>
              <a:t>McKeown</a:t>
            </a:r>
            <a:r>
              <a:rPr lang="en-US" sz="1500" dirty="0">
                <a:solidFill>
                  <a:srgbClr val="494949"/>
                </a:solidFill>
                <a:latin typeface="Verdana" panose="020B0604030504040204" pitchFamily="34" charset="0"/>
              </a:rPr>
              <a:t>, J. Rexford, C. Schlesinger, D. </a:t>
            </a:r>
            <a:r>
              <a:rPr lang="en-US" sz="1500" dirty="0" err="1">
                <a:solidFill>
                  <a:srgbClr val="494949"/>
                </a:solidFill>
                <a:latin typeface="Verdana" panose="020B0604030504040204" pitchFamily="34" charset="0"/>
              </a:rPr>
              <a:t>Talayco</a:t>
            </a:r>
            <a:r>
              <a:rPr lang="en-US" sz="1500" dirty="0">
                <a:solidFill>
                  <a:srgbClr val="494949"/>
                </a:solidFill>
                <a:latin typeface="Verdana" panose="020B0604030504040204" pitchFamily="34" charset="0"/>
              </a:rPr>
              <a:t>, A. </a:t>
            </a:r>
            <a:r>
              <a:rPr lang="en-US" sz="1500" dirty="0" err="1">
                <a:solidFill>
                  <a:srgbClr val="494949"/>
                </a:solidFill>
                <a:latin typeface="Verdana" panose="020B0604030504040204" pitchFamily="34" charset="0"/>
              </a:rPr>
              <a:t>Vahdat</a:t>
            </a:r>
            <a:r>
              <a:rPr lang="en-US" sz="1500" dirty="0">
                <a:solidFill>
                  <a:srgbClr val="494949"/>
                </a:solidFill>
                <a:latin typeface="Verdana" panose="020B0604030504040204" pitchFamily="34" charset="0"/>
              </a:rPr>
              <a:t>, G. Varghese, D. </a:t>
            </a:r>
            <a:r>
              <a:rPr lang="en-US" sz="1500" dirty="0" smtClean="0">
                <a:solidFill>
                  <a:srgbClr val="494949"/>
                </a:solidFill>
                <a:latin typeface="Verdana" panose="020B0604030504040204" pitchFamily="34" charset="0"/>
              </a:rPr>
              <a:t>Walker</a:t>
            </a:r>
          </a:p>
          <a:p>
            <a:endParaRPr lang="en-US" sz="1500" dirty="0">
              <a:solidFill>
                <a:srgbClr val="494949"/>
              </a:solidFill>
              <a:latin typeface="Verdana" panose="020B0604030504040204" pitchFamily="34" charset="0"/>
            </a:endParaRPr>
          </a:p>
          <a:p>
            <a:r>
              <a:rPr lang="en-US" sz="1500" dirty="0" smtClean="0">
                <a:solidFill>
                  <a:srgbClr val="494949"/>
                </a:solidFill>
                <a:latin typeface="Verdana" panose="020B0604030504040204" pitchFamily="34" charset="0"/>
              </a:rPr>
              <a:t>P4 </a:t>
            </a:r>
            <a:r>
              <a:rPr lang="en-US" sz="1500" dirty="0">
                <a:solidFill>
                  <a:srgbClr val="494949"/>
                </a:solidFill>
                <a:latin typeface="Verdana" panose="020B0604030504040204" pitchFamily="34" charset="0"/>
              </a:rPr>
              <a:t>is a high-level language for programming protocol-independent packet processors. P4 works in conjunction with SDN control protocols like </a:t>
            </a:r>
            <a:r>
              <a:rPr lang="en-US" sz="1500" dirty="0" err="1">
                <a:solidFill>
                  <a:srgbClr val="494949"/>
                </a:solidFill>
                <a:latin typeface="Verdana" panose="020B0604030504040204" pitchFamily="34" charset="0"/>
              </a:rPr>
              <a:t>OpenFlow</a:t>
            </a:r>
            <a:r>
              <a:rPr lang="en-US" sz="1500" dirty="0">
                <a:solidFill>
                  <a:srgbClr val="494949"/>
                </a:solidFill>
                <a:latin typeface="Verdana" panose="020B0604030504040204" pitchFamily="34" charset="0"/>
              </a:rPr>
              <a:t>. In its current form, </a:t>
            </a:r>
            <a:r>
              <a:rPr lang="en-US" sz="1500" dirty="0" err="1">
                <a:solidFill>
                  <a:srgbClr val="494949"/>
                </a:solidFill>
                <a:latin typeface="Verdana" panose="020B0604030504040204" pitchFamily="34" charset="0"/>
              </a:rPr>
              <a:t>OpenFlow</a:t>
            </a:r>
            <a:r>
              <a:rPr lang="en-US" sz="1500" dirty="0">
                <a:solidFill>
                  <a:srgbClr val="494949"/>
                </a:solidFill>
                <a:latin typeface="Verdana" panose="020B0604030504040204" pitchFamily="34" charset="0"/>
              </a:rPr>
              <a:t> explicitly specifies protocol headers on which it operates. This set has grown from 12 to 41 fields in a few years, increasing the complexity of the specification while still not providing the flexibility to add new headers. In this paper we propose P4 as a </a:t>
            </a:r>
            <a:r>
              <a:rPr lang="en-US" sz="1500" dirty="0" err="1">
                <a:solidFill>
                  <a:srgbClr val="494949"/>
                </a:solidFill>
                <a:latin typeface="Verdana" panose="020B0604030504040204" pitchFamily="34" charset="0"/>
              </a:rPr>
              <a:t>strawman</a:t>
            </a:r>
            <a:r>
              <a:rPr lang="en-US" sz="1500" dirty="0">
                <a:solidFill>
                  <a:srgbClr val="494949"/>
                </a:solidFill>
                <a:latin typeface="Verdana" panose="020B0604030504040204" pitchFamily="34" charset="0"/>
              </a:rPr>
              <a:t> proposal for how </a:t>
            </a:r>
            <a:r>
              <a:rPr lang="en-US" sz="1500" dirty="0" err="1">
                <a:solidFill>
                  <a:srgbClr val="494949"/>
                </a:solidFill>
                <a:latin typeface="Verdana" panose="020B0604030504040204" pitchFamily="34" charset="0"/>
              </a:rPr>
              <a:t>OpenFlow</a:t>
            </a:r>
            <a:r>
              <a:rPr lang="en-US" sz="1500" dirty="0">
                <a:solidFill>
                  <a:srgbClr val="494949"/>
                </a:solidFill>
                <a:latin typeface="Verdana" panose="020B0604030504040204" pitchFamily="34" charset="0"/>
              </a:rPr>
              <a:t> should evolve in the future. We have three goals: (1) </a:t>
            </a:r>
            <a:r>
              <a:rPr lang="en-US" sz="1500" dirty="0" err="1">
                <a:solidFill>
                  <a:srgbClr val="494949"/>
                </a:solidFill>
                <a:latin typeface="Verdana" panose="020B0604030504040204" pitchFamily="34" charset="0"/>
              </a:rPr>
              <a:t>Reconfigurability</a:t>
            </a:r>
            <a:r>
              <a:rPr lang="en-US" sz="1500" dirty="0">
                <a:solidFill>
                  <a:srgbClr val="494949"/>
                </a:solidFill>
                <a:latin typeface="Verdana" panose="020B0604030504040204" pitchFamily="34" charset="0"/>
              </a:rPr>
              <a:t> in the field: Programmers should be able to change the way switches process packets once they are deployed. (2) Protocol independence: Switches should not be tied to any specific network protocols. (3) Target independence: Programmers should be able to describe packet processing functionality independently of the specifics of the underlying hardware. As an example, we describe how to use P4 to configure a switch to add a new hierarchical label.</a:t>
            </a:r>
            <a:endParaRPr lang="en-US" sz="1500" b="0" i="0" dirty="0">
              <a:solidFill>
                <a:srgbClr val="494949"/>
              </a:solidFill>
              <a:effectLst/>
              <a:latin typeface="Verdana" panose="020B0604030504040204" pitchFamily="34" charset="0"/>
            </a:endParaRPr>
          </a:p>
        </p:txBody>
      </p:sp>
    </p:spTree>
    <p:extLst>
      <p:ext uri="{BB962C8B-B14F-4D97-AF65-F5344CB8AC3E}">
        <p14:creationId xmlns:p14="http://schemas.microsoft.com/office/powerpoint/2010/main" val="1128968004"/>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152400"/>
            <a:ext cx="8457753" cy="1143000"/>
          </a:xfrm>
        </p:spPr>
        <p:txBody>
          <a:bodyPr>
            <a:normAutofit/>
          </a:bodyPr>
          <a:lstStyle/>
          <a:p>
            <a:r>
              <a:rPr lang="en-US" sz="2800" dirty="0">
                <a:solidFill>
                  <a:schemeClr val="tx1"/>
                </a:solidFill>
              </a:rPr>
              <a:t>PIF </a:t>
            </a:r>
            <a:r>
              <a:rPr lang="en-US" sz="2800" dirty="0" smtClean="0">
                <a:solidFill>
                  <a:schemeClr val="tx1"/>
                </a:solidFill>
              </a:rPr>
              <a:t>and P4 relationship </a:t>
            </a:r>
            <a:endParaRPr lang="en-US" sz="2400" dirty="0">
              <a:solidFill>
                <a:schemeClr val="tx1"/>
              </a:solidFill>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54</a:t>
            </a:fld>
            <a:endParaRPr lang="en-US">
              <a:solidFill>
                <a:srgbClr val="000000"/>
              </a:solidFill>
            </a:endParaRPr>
          </a:p>
        </p:txBody>
      </p:sp>
      <p:pic>
        <p:nvPicPr>
          <p:cNvPr id="5" name="Picture 4"/>
          <p:cNvPicPr>
            <a:picLocks noChangeAspect="1"/>
          </p:cNvPicPr>
          <p:nvPr/>
        </p:nvPicPr>
        <p:blipFill>
          <a:blip r:embed="rId3"/>
          <a:stretch>
            <a:fillRect/>
          </a:stretch>
        </p:blipFill>
        <p:spPr>
          <a:xfrm>
            <a:off x="1397102" y="1421493"/>
            <a:ext cx="6222898" cy="4674507"/>
          </a:xfrm>
          <a:prstGeom prst="rect">
            <a:avLst/>
          </a:prstGeom>
        </p:spPr>
      </p:pic>
      <p:sp>
        <p:nvSpPr>
          <p:cNvPr id="6" name="Oval 5"/>
          <p:cNvSpPr/>
          <p:nvPr/>
        </p:nvSpPr>
        <p:spPr bwMode="auto">
          <a:xfrm>
            <a:off x="4343400" y="3276600"/>
            <a:ext cx="1600200" cy="914400"/>
          </a:xfrm>
          <a:prstGeom prst="ellipse">
            <a:avLst/>
          </a:prstGeom>
          <a:noFill/>
          <a:ln w="76200" cap="flat" cmpd="sng" algn="ctr">
            <a:solidFill>
              <a:schemeClr val="bg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sp>
        <p:nvSpPr>
          <p:cNvPr id="9" name="TextBox 8"/>
          <p:cNvSpPr txBox="1"/>
          <p:nvPr/>
        </p:nvSpPr>
        <p:spPr>
          <a:xfrm>
            <a:off x="6629400" y="3276600"/>
            <a:ext cx="2438400" cy="1200329"/>
          </a:xfrm>
          <a:prstGeom prst="rect">
            <a:avLst/>
          </a:prstGeom>
          <a:noFill/>
        </p:spPr>
        <p:txBody>
          <a:bodyPr wrap="square" rtlCol="0">
            <a:spAutoFit/>
          </a:bodyPr>
          <a:lstStyle/>
          <a:p>
            <a:pPr algn="ctr"/>
            <a:r>
              <a:rPr lang="en-US" sz="2400" dirty="0" smtClean="0"/>
              <a:t>PIF: Intermediate representation</a:t>
            </a:r>
            <a:endParaRPr lang="en-US" sz="2400" dirty="0"/>
          </a:p>
        </p:txBody>
      </p:sp>
      <p:sp>
        <p:nvSpPr>
          <p:cNvPr id="7" name="TextBox 6"/>
          <p:cNvSpPr txBox="1"/>
          <p:nvPr/>
        </p:nvSpPr>
        <p:spPr>
          <a:xfrm>
            <a:off x="6629400" y="1524000"/>
            <a:ext cx="2438400" cy="1200329"/>
          </a:xfrm>
          <a:prstGeom prst="rect">
            <a:avLst/>
          </a:prstGeom>
          <a:noFill/>
        </p:spPr>
        <p:txBody>
          <a:bodyPr wrap="square" rtlCol="0">
            <a:spAutoFit/>
          </a:bodyPr>
          <a:lstStyle/>
          <a:p>
            <a:pPr algn="ctr"/>
            <a:r>
              <a:rPr lang="en-US" sz="2400" dirty="0" smtClean="0"/>
              <a:t>P4: Programming language</a:t>
            </a:r>
            <a:endParaRPr lang="en-US" sz="2400" dirty="0"/>
          </a:p>
        </p:txBody>
      </p:sp>
    </p:spTree>
    <p:extLst>
      <p:ext uri="{BB962C8B-B14F-4D97-AF65-F5344CB8AC3E}">
        <p14:creationId xmlns:p14="http://schemas.microsoft.com/office/powerpoint/2010/main" val="147357327"/>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a:defRPr/>
            </a:pPr>
            <a:fld id="{C4410A78-FCD3-504F-A7CA-129367DF0A0A}" type="slidenum">
              <a:rPr lang="en-US" smtClean="0">
                <a:solidFill>
                  <a:srgbClr val="000000"/>
                </a:solidFill>
              </a:rPr>
              <a:pPr>
                <a:defRPr/>
              </a:pPr>
              <a:t>55</a:t>
            </a:fld>
            <a:endParaRPr lang="en-US">
              <a:solidFill>
                <a:srgbClr val="000000"/>
              </a:solidFill>
            </a:endParaRPr>
          </a:p>
        </p:txBody>
      </p:sp>
      <p:sp>
        <p:nvSpPr>
          <p:cNvPr id="5" name="Content Placeholder 4"/>
          <p:cNvSpPr>
            <a:spLocks noGrp="1"/>
          </p:cNvSpPr>
          <p:nvPr>
            <p:ph sz="half" idx="1"/>
          </p:nvPr>
        </p:nvSpPr>
        <p:spPr>
          <a:xfrm>
            <a:off x="457200" y="1600200"/>
            <a:ext cx="4038600" cy="4572000"/>
          </a:xfrm>
        </p:spPr>
        <p:txBody>
          <a:bodyPr/>
          <a:lstStyle/>
          <a:p>
            <a:r>
              <a:rPr lang="en-US" sz="2400" b="1" dirty="0" smtClean="0"/>
              <a:t>PIF</a:t>
            </a:r>
          </a:p>
          <a:p>
            <a:endParaRPr lang="en-US" dirty="0"/>
          </a:p>
          <a:p>
            <a:r>
              <a:rPr lang="en-US" dirty="0" smtClean="0"/>
              <a:t>Design of IR features</a:t>
            </a:r>
          </a:p>
          <a:p>
            <a:endParaRPr lang="en-US" dirty="0"/>
          </a:p>
          <a:p>
            <a:r>
              <a:rPr lang="en-US" dirty="0" smtClean="0"/>
              <a:t>Investigate IR use cases</a:t>
            </a:r>
          </a:p>
          <a:p>
            <a:endParaRPr lang="en-US" dirty="0"/>
          </a:p>
          <a:p>
            <a:r>
              <a:rPr lang="en-US" dirty="0" smtClean="0"/>
              <a:t>Runtime API for IR data path</a:t>
            </a:r>
          </a:p>
          <a:p>
            <a:endParaRPr lang="en-US" dirty="0"/>
          </a:p>
          <a:p>
            <a:r>
              <a:rPr lang="en-US" dirty="0" smtClean="0"/>
              <a:t>Compilers to targets</a:t>
            </a:r>
          </a:p>
          <a:p>
            <a:endParaRPr lang="en-US" dirty="0"/>
          </a:p>
          <a:p>
            <a:endParaRPr lang="en-US" dirty="0" smtClean="0"/>
          </a:p>
          <a:p>
            <a:r>
              <a:rPr lang="en-US" i="1" dirty="0" smtClean="0"/>
              <a:t>Multiple and emergent languages</a:t>
            </a:r>
          </a:p>
          <a:p>
            <a:r>
              <a:rPr lang="en-US" i="1" dirty="0" smtClean="0"/>
              <a:t>Attempt to cover all targets</a:t>
            </a:r>
            <a:endParaRPr lang="en-US" i="1" dirty="0"/>
          </a:p>
        </p:txBody>
      </p:sp>
      <p:sp>
        <p:nvSpPr>
          <p:cNvPr id="6" name="Content Placeholder 5"/>
          <p:cNvSpPr>
            <a:spLocks noGrp="1"/>
          </p:cNvSpPr>
          <p:nvPr>
            <p:ph sz="half" idx="2"/>
          </p:nvPr>
        </p:nvSpPr>
        <p:spPr>
          <a:xfrm>
            <a:off x="4648200" y="1600200"/>
            <a:ext cx="4038600" cy="4572000"/>
          </a:xfrm>
        </p:spPr>
        <p:txBody>
          <a:bodyPr/>
          <a:lstStyle/>
          <a:p>
            <a:r>
              <a:rPr lang="en-US" sz="2400" b="1" dirty="0" smtClean="0"/>
              <a:t>P4</a:t>
            </a:r>
          </a:p>
          <a:p>
            <a:endParaRPr lang="en-US" dirty="0"/>
          </a:p>
          <a:p>
            <a:r>
              <a:rPr lang="en-US" dirty="0" smtClean="0"/>
              <a:t>Design of P4 features</a:t>
            </a:r>
          </a:p>
          <a:p>
            <a:endParaRPr lang="en-US" dirty="0"/>
          </a:p>
          <a:p>
            <a:r>
              <a:rPr lang="en-US" dirty="0" smtClean="0"/>
              <a:t>Investigate P4 use cases</a:t>
            </a:r>
          </a:p>
          <a:p>
            <a:endParaRPr lang="en-US" dirty="0"/>
          </a:p>
          <a:p>
            <a:r>
              <a:rPr lang="en-US" dirty="0" smtClean="0"/>
              <a:t>Runtime API for P4 data path</a:t>
            </a:r>
          </a:p>
          <a:p>
            <a:endParaRPr lang="en-US" dirty="0"/>
          </a:p>
          <a:p>
            <a:r>
              <a:rPr lang="en-US" dirty="0" smtClean="0"/>
              <a:t>Compilers to targets</a:t>
            </a:r>
          </a:p>
          <a:p>
            <a:endParaRPr lang="en-US" dirty="0"/>
          </a:p>
          <a:p>
            <a:endParaRPr lang="en-US" dirty="0" smtClean="0"/>
          </a:p>
          <a:p>
            <a:r>
              <a:rPr lang="en-US" i="1" dirty="0" smtClean="0"/>
              <a:t>Single language</a:t>
            </a:r>
          </a:p>
          <a:p>
            <a:r>
              <a:rPr lang="en-US" i="1" dirty="0" smtClean="0"/>
              <a:t>Some targets more natural</a:t>
            </a:r>
            <a:endParaRPr lang="en-US" i="1" dirty="0"/>
          </a:p>
        </p:txBody>
      </p:sp>
      <p:sp>
        <p:nvSpPr>
          <p:cNvPr id="2" name="Title 1"/>
          <p:cNvSpPr>
            <a:spLocks noGrp="1"/>
          </p:cNvSpPr>
          <p:nvPr>
            <p:ph type="title"/>
          </p:nvPr>
        </p:nvSpPr>
        <p:spPr/>
        <p:txBody>
          <a:bodyPr>
            <a:normAutofit/>
          </a:bodyPr>
          <a:lstStyle/>
          <a:p>
            <a:r>
              <a:rPr lang="en-US" sz="2800" dirty="0" smtClean="0">
                <a:solidFill>
                  <a:schemeClr val="tx1"/>
                </a:solidFill>
              </a:rPr>
              <a:t>PIF and P4 activities</a:t>
            </a:r>
            <a:endParaRPr lang="en-US" sz="2800" dirty="0">
              <a:solidFill>
                <a:schemeClr val="tx1"/>
              </a:solidFill>
            </a:endParaRPr>
          </a:p>
        </p:txBody>
      </p:sp>
    </p:spTree>
    <p:extLst>
      <p:ext uri="{BB962C8B-B14F-4D97-AF65-F5344CB8AC3E}">
        <p14:creationId xmlns:p14="http://schemas.microsoft.com/office/powerpoint/2010/main" val="427585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95FB27F1-C2FE-E646-9E41-8F3092BBAFAE}" type="slidenum">
              <a:rPr lang="en-US" smtClean="0"/>
              <a:pPr/>
              <a:t>56</a:t>
            </a:fld>
            <a:endParaRPr lang="en-US" dirty="0"/>
          </a:p>
        </p:txBody>
      </p:sp>
      <p:sp>
        <p:nvSpPr>
          <p:cNvPr id="3" name="Content Placeholder 2"/>
          <p:cNvSpPr>
            <a:spLocks noGrp="1"/>
          </p:cNvSpPr>
          <p:nvPr>
            <p:ph sz="half" idx="1"/>
          </p:nvPr>
        </p:nvSpPr>
        <p:spPr>
          <a:xfrm>
            <a:off x="457200" y="1600200"/>
            <a:ext cx="4038600" cy="4572000"/>
          </a:xfrm>
        </p:spPr>
        <p:txBody>
          <a:bodyPr/>
          <a:lstStyle/>
          <a:p>
            <a:r>
              <a:rPr lang="en-US" sz="2400" b="1" dirty="0"/>
              <a:t>PIF</a:t>
            </a:r>
          </a:p>
          <a:p>
            <a:endParaRPr lang="en-US" dirty="0"/>
          </a:p>
          <a:p>
            <a:r>
              <a:rPr lang="en-US" dirty="0" smtClean="0"/>
              <a:t>Weekly phone </a:t>
            </a:r>
            <a:r>
              <a:rPr lang="en-US" dirty="0" err="1" smtClean="0"/>
              <a:t>webex</a:t>
            </a:r>
            <a:endParaRPr lang="en-US" dirty="0" smtClean="0"/>
          </a:p>
          <a:p>
            <a:endParaRPr lang="en-US" dirty="0"/>
          </a:p>
          <a:p>
            <a:r>
              <a:rPr lang="en-US" dirty="0" smtClean="0"/>
              <a:t>Email discussions</a:t>
            </a:r>
          </a:p>
          <a:p>
            <a:endParaRPr lang="en-US" dirty="0"/>
          </a:p>
          <a:p>
            <a:r>
              <a:rPr lang="en-US" dirty="0" smtClean="0"/>
              <a:t>Working on the basis for an IR spec</a:t>
            </a:r>
          </a:p>
          <a:p>
            <a:endParaRPr lang="en-US" dirty="0"/>
          </a:p>
          <a:p>
            <a:r>
              <a:rPr lang="en-US" dirty="0" smtClean="0"/>
              <a:t>Open source software project</a:t>
            </a:r>
          </a:p>
          <a:p>
            <a:endParaRPr lang="en-US" dirty="0"/>
          </a:p>
          <a:p>
            <a:endParaRPr lang="en-US" dirty="0" smtClean="0"/>
          </a:p>
          <a:p>
            <a:r>
              <a:rPr lang="en-US" i="1" dirty="0" smtClean="0"/>
              <a:t>Several activists also in P4</a:t>
            </a:r>
            <a:endParaRPr lang="en-US" i="1" dirty="0"/>
          </a:p>
        </p:txBody>
      </p:sp>
      <p:sp>
        <p:nvSpPr>
          <p:cNvPr id="4" name="Content Placeholder 3"/>
          <p:cNvSpPr>
            <a:spLocks noGrp="1"/>
          </p:cNvSpPr>
          <p:nvPr>
            <p:ph sz="half" idx="2"/>
          </p:nvPr>
        </p:nvSpPr>
        <p:spPr>
          <a:xfrm>
            <a:off x="4648200" y="1600200"/>
            <a:ext cx="4038600" cy="4572000"/>
          </a:xfrm>
        </p:spPr>
        <p:txBody>
          <a:bodyPr/>
          <a:lstStyle/>
          <a:p>
            <a:r>
              <a:rPr lang="en-US" sz="2400" b="1" dirty="0" smtClean="0"/>
              <a:t>P4</a:t>
            </a:r>
          </a:p>
          <a:p>
            <a:endParaRPr lang="en-US" dirty="0"/>
          </a:p>
          <a:p>
            <a:r>
              <a:rPr lang="en-US" dirty="0" smtClean="0"/>
              <a:t>Biweekly in-person meeting</a:t>
            </a:r>
          </a:p>
          <a:p>
            <a:endParaRPr lang="en-US" dirty="0"/>
          </a:p>
          <a:p>
            <a:r>
              <a:rPr lang="en-US" dirty="0" smtClean="0"/>
              <a:t>Email discussions</a:t>
            </a:r>
          </a:p>
          <a:p>
            <a:endParaRPr lang="en-US" dirty="0"/>
          </a:p>
          <a:p>
            <a:r>
              <a:rPr lang="en-US" dirty="0" smtClean="0"/>
              <a:t>Working on next version of P4 spec</a:t>
            </a:r>
          </a:p>
          <a:p>
            <a:endParaRPr lang="en-US" dirty="0"/>
          </a:p>
          <a:p>
            <a:r>
              <a:rPr lang="en-US" dirty="0" smtClean="0"/>
              <a:t>Open source software project</a:t>
            </a:r>
          </a:p>
          <a:p>
            <a:endParaRPr lang="en-US" dirty="0" smtClean="0"/>
          </a:p>
          <a:p>
            <a:endParaRPr lang="en-US" dirty="0"/>
          </a:p>
          <a:p>
            <a:r>
              <a:rPr lang="en-US" i="1" dirty="0" smtClean="0"/>
              <a:t>Several activists also in PIF</a:t>
            </a:r>
            <a:endParaRPr lang="en-US" i="1" dirty="0"/>
          </a:p>
        </p:txBody>
      </p:sp>
      <p:sp>
        <p:nvSpPr>
          <p:cNvPr id="5" name="Title 4"/>
          <p:cNvSpPr>
            <a:spLocks noGrp="1"/>
          </p:cNvSpPr>
          <p:nvPr>
            <p:ph type="title"/>
          </p:nvPr>
        </p:nvSpPr>
        <p:spPr/>
        <p:txBody>
          <a:bodyPr/>
          <a:lstStyle/>
          <a:p>
            <a:r>
              <a:rPr lang="en-US" dirty="0" smtClean="0"/>
              <a:t>PIF and P4 operational</a:t>
            </a:r>
            <a:endParaRPr lang="en-US" dirty="0"/>
          </a:p>
        </p:txBody>
      </p:sp>
    </p:spTree>
    <p:extLst>
      <p:ext uri="{BB962C8B-B14F-4D97-AF65-F5344CB8AC3E}">
        <p14:creationId xmlns:p14="http://schemas.microsoft.com/office/powerpoint/2010/main" val="396754917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2800" dirty="0" smtClean="0"/>
              <a:t>PIF ARI-IRI IR and P4</a:t>
            </a:r>
            <a:endParaRPr lang="en-US" sz="2800" dirty="0"/>
          </a:p>
        </p:txBody>
      </p:sp>
      <p:sp>
        <p:nvSpPr>
          <p:cNvPr id="2" name="Slide Number Placeholder 1"/>
          <p:cNvSpPr>
            <a:spLocks noGrp="1"/>
          </p:cNvSpPr>
          <p:nvPr>
            <p:ph type="sldNum" sz="quarter" idx="10"/>
          </p:nvPr>
        </p:nvSpPr>
        <p:spPr/>
        <p:txBody>
          <a:bodyPr/>
          <a:lstStyle/>
          <a:p>
            <a:fld id="{95FB27F1-C2FE-E646-9E41-8F3092BBAFAE}" type="slidenum">
              <a:rPr lang="en-US" smtClean="0"/>
              <a:pPr/>
              <a:t>57</a:t>
            </a:fld>
            <a:endParaRPr lang="en-US" dirty="0"/>
          </a:p>
        </p:txBody>
      </p:sp>
      <p:sp>
        <p:nvSpPr>
          <p:cNvPr id="6" name="Content Placeholder 5"/>
          <p:cNvSpPr>
            <a:spLocks noGrp="1"/>
          </p:cNvSpPr>
          <p:nvPr>
            <p:ph idx="1"/>
          </p:nvPr>
        </p:nvSpPr>
        <p:spPr>
          <a:xfrm>
            <a:off x="457200" y="1143000"/>
            <a:ext cx="3352800" cy="5029200"/>
          </a:xfrm>
        </p:spPr>
        <p:txBody>
          <a:bodyPr/>
          <a:lstStyle/>
          <a:p>
            <a:r>
              <a:rPr lang="en-US" dirty="0" smtClean="0"/>
              <a:t>Many similarities</a:t>
            </a:r>
          </a:p>
          <a:p>
            <a:endParaRPr lang="en-US" dirty="0"/>
          </a:p>
          <a:p>
            <a:r>
              <a:rPr lang="en-US" dirty="0" smtClean="0"/>
              <a:t>Headers and metadata</a:t>
            </a:r>
          </a:p>
          <a:p>
            <a:endParaRPr lang="en-US" dirty="0"/>
          </a:p>
          <a:p>
            <a:r>
              <a:rPr lang="en-US" dirty="0" smtClean="0"/>
              <a:t>Initial parser, and final </a:t>
            </a:r>
            <a:r>
              <a:rPr lang="en-US" dirty="0" err="1" smtClean="0"/>
              <a:t>deparser</a:t>
            </a:r>
            <a:r>
              <a:rPr lang="en-US" dirty="0" smtClean="0"/>
              <a:t>, model</a:t>
            </a:r>
          </a:p>
          <a:p>
            <a:endParaRPr lang="en-US" dirty="0"/>
          </a:p>
          <a:p>
            <a:r>
              <a:rPr lang="en-US" dirty="0" smtClean="0"/>
              <a:t>Match-action table control flows</a:t>
            </a:r>
          </a:p>
          <a:p>
            <a:endParaRPr lang="en-US" dirty="0"/>
          </a:p>
          <a:p>
            <a:r>
              <a:rPr lang="en-US" dirty="0" smtClean="0"/>
              <a:t>Simple traffic manager (not explicit in P4 language though)</a:t>
            </a:r>
            <a:endParaRPr lang="en-US" dirty="0"/>
          </a:p>
        </p:txBody>
      </p:sp>
      <p:grpSp>
        <p:nvGrpSpPr>
          <p:cNvPr id="12" name="Group 11"/>
          <p:cNvGrpSpPr/>
          <p:nvPr/>
        </p:nvGrpSpPr>
        <p:grpSpPr>
          <a:xfrm>
            <a:off x="3981227" y="1524000"/>
            <a:ext cx="5166198" cy="4038600"/>
            <a:chOff x="3981227" y="1524000"/>
            <a:chExt cx="5166198" cy="4038600"/>
          </a:xfrm>
        </p:grpSpPr>
        <p:pic>
          <p:nvPicPr>
            <p:cNvPr id="9" name="Picture 8"/>
            <p:cNvPicPr>
              <a:picLocks noChangeAspect="1"/>
            </p:cNvPicPr>
            <p:nvPr/>
          </p:nvPicPr>
          <p:blipFill>
            <a:blip r:embed="rId2"/>
            <a:stretch>
              <a:fillRect/>
            </a:stretch>
          </p:blipFill>
          <p:spPr>
            <a:xfrm>
              <a:off x="3981227" y="1524000"/>
              <a:ext cx="5166198" cy="3373844"/>
            </a:xfrm>
            <a:prstGeom prst="rect">
              <a:avLst/>
            </a:prstGeom>
          </p:spPr>
        </p:pic>
        <p:sp>
          <p:nvSpPr>
            <p:cNvPr id="10" name="TextBox 9"/>
            <p:cNvSpPr txBox="1"/>
            <p:nvPr/>
          </p:nvSpPr>
          <p:spPr>
            <a:xfrm>
              <a:off x="5343479" y="5193268"/>
              <a:ext cx="2441694" cy="369332"/>
            </a:xfrm>
            <a:prstGeom prst="rect">
              <a:avLst/>
            </a:prstGeom>
            <a:noFill/>
          </p:spPr>
          <p:txBody>
            <a:bodyPr wrap="none" rtlCol="0">
              <a:spAutoFit/>
            </a:bodyPr>
            <a:lstStyle/>
            <a:p>
              <a:r>
                <a:rPr lang="en-US" dirty="0" smtClean="0"/>
                <a:t>P4 switch architecture</a:t>
              </a:r>
              <a:endParaRPr lang="en-US" dirty="0"/>
            </a:p>
          </p:txBody>
        </p:sp>
        <p:sp>
          <p:nvSpPr>
            <p:cNvPr id="11" name="Rectangle 10"/>
            <p:cNvSpPr/>
            <p:nvPr/>
          </p:nvSpPr>
          <p:spPr bwMode="auto">
            <a:xfrm>
              <a:off x="7696200" y="4679387"/>
              <a:ext cx="1295400" cy="304800"/>
            </a:xfrm>
            <a:prstGeom prst="rect">
              <a:avLst/>
            </a:prstGeom>
            <a:solidFill>
              <a:schemeClr val="accent2"/>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r>
                <a:rPr lang="en-US" sz="1400" dirty="0" smtClean="0">
                  <a:solidFill>
                    <a:srgbClr val="000000"/>
                  </a:solidFill>
                </a:rPr>
                <a:t>DEPARSER</a:t>
              </a:r>
            </a:p>
          </p:txBody>
        </p:sp>
      </p:grpSp>
    </p:spTree>
    <p:extLst>
      <p:ext uri="{BB962C8B-B14F-4D97-AF65-F5344CB8AC3E}">
        <p14:creationId xmlns:p14="http://schemas.microsoft.com/office/powerpoint/2010/main" val="152553769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04800"/>
            <a:ext cx="7543800" cy="609600"/>
          </a:xfrm>
        </p:spPr>
        <p:txBody>
          <a:bodyPr>
            <a:noAutofit/>
          </a:bodyPr>
          <a:lstStyle/>
          <a:p>
            <a:r>
              <a:rPr lang="en-US" sz="2800" dirty="0" smtClean="0"/>
              <a:t>Main changes for P4 1.1 spec (Nov 2015)</a:t>
            </a:r>
            <a:endParaRPr lang="en-US" sz="2800"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58</a:t>
            </a:fld>
            <a:endParaRPr lang="en-US" dirty="0"/>
          </a:p>
        </p:txBody>
      </p:sp>
      <p:sp>
        <p:nvSpPr>
          <p:cNvPr id="4" name="Content Placeholder 3"/>
          <p:cNvSpPr>
            <a:spLocks noGrp="1"/>
          </p:cNvSpPr>
          <p:nvPr>
            <p:ph idx="1"/>
          </p:nvPr>
        </p:nvSpPr>
        <p:spPr>
          <a:xfrm>
            <a:off x="76200" y="1371600"/>
            <a:ext cx="8991600" cy="4572000"/>
          </a:xfrm>
        </p:spPr>
        <p:txBody>
          <a:bodyPr/>
          <a:lstStyle/>
          <a:p>
            <a:r>
              <a:rPr lang="en-US" dirty="0"/>
              <a:t>Language/architecture separation</a:t>
            </a:r>
          </a:p>
          <a:p>
            <a:pPr lvl="1"/>
            <a:r>
              <a:rPr lang="en-US" dirty="0" smtClean="0"/>
              <a:t>Don't </a:t>
            </a:r>
            <a:r>
              <a:rPr lang="en-US" dirty="0"/>
              <a:t>mandate a "Parse-&gt;Ingress-&gt;Egress" architecture in the spec</a:t>
            </a:r>
          </a:p>
          <a:p>
            <a:pPr lvl="1"/>
            <a:r>
              <a:rPr lang="en-US" dirty="0" smtClean="0"/>
              <a:t>Allow </a:t>
            </a:r>
            <a:r>
              <a:rPr lang="en-US" dirty="0"/>
              <a:t>expression of this and other architectures, </a:t>
            </a:r>
            <a:r>
              <a:rPr lang="en-US" dirty="0" smtClean="0"/>
              <a:t>but only partially </a:t>
            </a:r>
            <a:r>
              <a:rPr lang="en-US" dirty="0"/>
              <a:t>in P4</a:t>
            </a:r>
          </a:p>
          <a:p>
            <a:endParaRPr lang="en-US" dirty="0" smtClean="0"/>
          </a:p>
          <a:p>
            <a:r>
              <a:rPr lang="en-US" dirty="0" smtClean="0"/>
              <a:t>Extensibility  (“black boxes”)</a:t>
            </a:r>
            <a:endParaRPr lang="en-US" dirty="0"/>
          </a:p>
          <a:p>
            <a:pPr lvl="1"/>
            <a:r>
              <a:rPr lang="en-US" dirty="0" smtClean="0"/>
              <a:t>Allow </a:t>
            </a:r>
            <a:r>
              <a:rPr lang="en-US" dirty="0"/>
              <a:t>vendors and libraries to expose new kinds of objects (meters, … )</a:t>
            </a:r>
          </a:p>
          <a:p>
            <a:endParaRPr lang="en-US" dirty="0" smtClean="0"/>
          </a:p>
          <a:p>
            <a:r>
              <a:rPr lang="en-US" dirty="0" err="1" smtClean="0"/>
              <a:t>Composability</a:t>
            </a:r>
            <a:r>
              <a:rPr lang="en-US" dirty="0" smtClean="0"/>
              <a:t>  (“white boxes”)</a:t>
            </a:r>
            <a:endParaRPr lang="en-US" dirty="0"/>
          </a:p>
          <a:p>
            <a:pPr lvl="1"/>
            <a:r>
              <a:rPr lang="en-US" dirty="0" smtClean="0"/>
              <a:t>Allow </a:t>
            </a:r>
            <a:r>
              <a:rPr lang="en-US" dirty="0"/>
              <a:t>code to be reusable</a:t>
            </a:r>
          </a:p>
          <a:p>
            <a:endParaRPr lang="en-US" dirty="0" smtClean="0"/>
          </a:p>
          <a:p>
            <a:r>
              <a:rPr lang="en-US" dirty="0" smtClean="0"/>
              <a:t>Simplify </a:t>
            </a:r>
            <a:r>
              <a:rPr lang="en-US" dirty="0"/>
              <a:t>the core </a:t>
            </a:r>
            <a:r>
              <a:rPr lang="en-US" dirty="0" smtClean="0"/>
              <a:t>spec  (move things to libraries, tidy up syntax)</a:t>
            </a:r>
            <a:endParaRPr lang="en-US" dirty="0"/>
          </a:p>
          <a:p>
            <a:pPr lvl="1"/>
            <a:r>
              <a:rPr lang="en-US" dirty="0" smtClean="0"/>
              <a:t>Fewer </a:t>
            </a:r>
            <a:r>
              <a:rPr lang="en-US" dirty="0"/>
              <a:t>primitive actions, keywords, special semantics, ...</a:t>
            </a:r>
          </a:p>
        </p:txBody>
      </p:sp>
    </p:spTree>
    <p:extLst>
      <p:ext uri="{BB962C8B-B14F-4D97-AF65-F5344CB8AC3E}">
        <p14:creationId xmlns:p14="http://schemas.microsoft.com/office/powerpoint/2010/main" val="221476971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4850" name="Picture 1"/>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pic>
        <p:nvPicPr>
          <p:cNvPr id="334851"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50844" y="212080"/>
            <a:ext cx="2187773" cy="83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
        <p:nvSpPr>
          <p:cNvPr id="334853" name="Rectangle 5"/>
          <p:cNvSpPr>
            <a:spLocks/>
          </p:cNvSpPr>
          <p:nvPr/>
        </p:nvSpPr>
        <p:spPr bwMode="auto">
          <a:xfrm>
            <a:off x="715374" y="2467897"/>
            <a:ext cx="7590426" cy="2418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p>
            <a:pPr algn="l">
              <a:lnSpc>
                <a:spcPct val="140000"/>
              </a:lnSpc>
            </a:pPr>
            <a:r>
              <a:rPr lang="en-US" sz="3600" b="1" dirty="0" smtClean="0">
                <a:solidFill>
                  <a:srgbClr val="FFFFFF"/>
                </a:solidFill>
                <a:latin typeface="Arial"/>
                <a:cs typeface="Arial"/>
                <a:sym typeface="Helvetica" charset="0"/>
              </a:rPr>
              <a:t>Call to action </a:t>
            </a:r>
            <a:br>
              <a:rPr lang="en-US" sz="3600" b="1" dirty="0" smtClean="0">
                <a:solidFill>
                  <a:srgbClr val="FFFFFF"/>
                </a:solidFill>
                <a:latin typeface="Arial"/>
                <a:cs typeface="Arial"/>
                <a:sym typeface="Helvetica" charset="0"/>
              </a:rPr>
            </a:br>
            <a:endParaRPr lang="en-US" sz="2400" dirty="0" smtClean="0">
              <a:solidFill>
                <a:srgbClr val="FFFFFF"/>
              </a:solidFill>
              <a:latin typeface="Arial"/>
              <a:cs typeface="Arial"/>
              <a:sym typeface="Helvetica" charset="0"/>
            </a:endParaRPr>
          </a:p>
          <a:p>
            <a:pPr algn="l">
              <a:lnSpc>
                <a:spcPct val="140000"/>
              </a:lnSpc>
            </a:pPr>
            <a:r>
              <a:rPr lang="en-US" sz="2400" dirty="0" smtClean="0">
                <a:solidFill>
                  <a:srgbClr val="FFFFFF"/>
                </a:solidFill>
                <a:latin typeface="Arial"/>
                <a:cs typeface="Arial"/>
                <a:sym typeface="Helvetica" charset="0"/>
              </a:rPr>
              <a:t/>
            </a:r>
            <a:br>
              <a:rPr lang="en-US" sz="2400" dirty="0" smtClean="0">
                <a:solidFill>
                  <a:srgbClr val="FFFFFF"/>
                </a:solidFill>
                <a:latin typeface="Arial"/>
                <a:cs typeface="Arial"/>
                <a:sym typeface="Helvetica" charset="0"/>
              </a:rPr>
            </a:br>
            <a:r>
              <a:rPr lang="en-US" sz="2400" dirty="0" smtClean="0">
                <a:solidFill>
                  <a:srgbClr val="FFFFFF"/>
                </a:solidFill>
                <a:latin typeface="Arial"/>
                <a:cs typeface="Arial"/>
                <a:sym typeface="Helvetica" charset="0"/>
              </a:rPr>
              <a:t>September 10, 2015</a:t>
            </a:r>
            <a:endParaRPr lang="en-US" sz="1400" dirty="0">
              <a:solidFill>
                <a:srgbClr val="FFFFFF"/>
              </a:solidFill>
              <a:latin typeface="Helvetica Light" charset="0"/>
              <a:cs typeface="Lucida Grande" charset="0"/>
              <a:sym typeface="Helvetica Light" charset="0"/>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59</a:t>
            </a:fld>
            <a:endParaRPr lang="en-US">
              <a:solidFill>
                <a:srgbClr val="000000"/>
              </a:solidFill>
            </a:endParaRPr>
          </a:p>
        </p:txBody>
      </p:sp>
    </p:spTree>
    <p:extLst>
      <p:ext uri="{BB962C8B-B14F-4D97-AF65-F5344CB8AC3E}">
        <p14:creationId xmlns:p14="http://schemas.microsoft.com/office/powerpoint/2010/main" val="39034847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solidFill>
                  <a:schemeClr val="tx1"/>
                </a:solidFill>
              </a:rPr>
              <a:t>Open Source </a:t>
            </a:r>
            <a:r>
              <a:rPr lang="en-US" sz="2800" dirty="0">
                <a:solidFill>
                  <a:schemeClr val="tx1"/>
                </a:solidFill>
              </a:rPr>
              <a:t>SDN presence</a:t>
            </a:r>
            <a:r>
              <a:rPr lang="en-US" dirty="0">
                <a:solidFill>
                  <a:schemeClr val="tx1"/>
                </a:solidFill>
              </a:rPr>
              <a:t/>
            </a:r>
            <a:br>
              <a:rPr lang="en-US" dirty="0">
                <a:solidFill>
                  <a:schemeClr val="tx1"/>
                </a:solidFill>
              </a:rPr>
            </a:br>
            <a:r>
              <a:rPr lang="en-US" sz="2400" dirty="0" smtClean="0">
                <a:solidFill>
                  <a:schemeClr val="tx1"/>
                </a:solidFill>
              </a:rPr>
              <a:t>opensourcesdn.org</a:t>
            </a:r>
            <a:endParaRPr lang="en-US" sz="2400" dirty="0">
              <a:solidFill>
                <a:schemeClr val="tx1"/>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18304"/>
            <a:ext cx="8179405" cy="4677696"/>
          </a:xfrm>
        </p:spPr>
      </p:pic>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6</a:t>
            </a:fld>
            <a:endParaRPr lang="en-US">
              <a:solidFill>
                <a:srgbClr val="000000"/>
              </a:solidFill>
            </a:endParaRPr>
          </a:p>
        </p:txBody>
      </p:sp>
    </p:spTree>
    <p:extLst>
      <p:ext uri="{BB962C8B-B14F-4D97-AF65-F5344CB8AC3E}">
        <p14:creationId xmlns:p14="http://schemas.microsoft.com/office/powerpoint/2010/main" val="2140147745"/>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6629400" cy="609600"/>
          </a:xfrm>
        </p:spPr>
        <p:txBody>
          <a:bodyPr>
            <a:noAutofit/>
          </a:bodyPr>
          <a:lstStyle/>
          <a:p>
            <a:r>
              <a:rPr lang="en-US" sz="2800" dirty="0" smtClean="0"/>
              <a:t>Ways to participate in the PIF project</a:t>
            </a:r>
            <a:endParaRPr lang="en-US" sz="2800"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60</a:t>
            </a:fld>
            <a:endParaRPr lang="en-US" dirty="0"/>
          </a:p>
        </p:txBody>
      </p:sp>
      <p:sp>
        <p:nvSpPr>
          <p:cNvPr id="4" name="Content Placeholder 3"/>
          <p:cNvSpPr>
            <a:spLocks noGrp="1"/>
          </p:cNvSpPr>
          <p:nvPr>
            <p:ph idx="1"/>
          </p:nvPr>
        </p:nvSpPr>
        <p:spPr/>
        <p:txBody>
          <a:bodyPr/>
          <a:lstStyle/>
          <a:p>
            <a:r>
              <a:rPr lang="en-US" dirty="0" smtClean="0"/>
              <a:t>Best:</a:t>
            </a:r>
          </a:p>
          <a:p>
            <a:pPr lvl="1"/>
            <a:r>
              <a:rPr lang="en-US" dirty="0" smtClean="0"/>
              <a:t>Write code contributions</a:t>
            </a:r>
          </a:p>
          <a:p>
            <a:pPr lvl="1"/>
            <a:r>
              <a:rPr lang="en-US" dirty="0" smtClean="0"/>
              <a:t>Volunteers wanted </a:t>
            </a:r>
            <a:r>
              <a:rPr lang="en-US" b="1" dirty="0" smtClean="0"/>
              <a:t>today</a:t>
            </a:r>
          </a:p>
          <a:p>
            <a:pPr lvl="1"/>
            <a:r>
              <a:rPr lang="en-US" dirty="0" smtClean="0"/>
              <a:t>Increase diversity of opinions</a:t>
            </a:r>
          </a:p>
          <a:p>
            <a:endParaRPr lang="en-US" dirty="0"/>
          </a:p>
          <a:p>
            <a:r>
              <a:rPr lang="en-US" dirty="0" smtClean="0"/>
              <a:t>And:</a:t>
            </a:r>
          </a:p>
          <a:p>
            <a:pPr lvl="1"/>
            <a:r>
              <a:rPr lang="en-US" dirty="0" smtClean="0"/>
              <a:t>Experiments using existing code</a:t>
            </a:r>
          </a:p>
          <a:p>
            <a:pPr lvl="1"/>
            <a:r>
              <a:rPr lang="en-US" dirty="0" smtClean="0"/>
              <a:t>Active participation in weekly PIF call</a:t>
            </a:r>
          </a:p>
          <a:p>
            <a:pPr lvl="1"/>
            <a:r>
              <a:rPr lang="en-US" dirty="0" smtClean="0"/>
              <a:t>Join in PIF email discussions</a:t>
            </a:r>
          </a:p>
          <a:p>
            <a:endParaRPr lang="en-US" dirty="0"/>
          </a:p>
          <a:p>
            <a:r>
              <a:rPr lang="en-US" dirty="0" smtClean="0"/>
              <a:t>But understand:</a:t>
            </a:r>
          </a:p>
          <a:p>
            <a:pPr lvl="1"/>
            <a:r>
              <a:rPr lang="en-US" dirty="0" smtClean="0"/>
              <a:t>PIF output is code, and documentation derived from code</a:t>
            </a:r>
          </a:p>
          <a:p>
            <a:pPr lvl="1"/>
            <a:r>
              <a:rPr lang="en-US" dirty="0" smtClean="0"/>
              <a:t>A “Python” group, as opposed to a “PDF” group</a:t>
            </a:r>
            <a:endParaRPr lang="en-US" dirty="0"/>
          </a:p>
        </p:txBody>
      </p:sp>
    </p:spTree>
    <p:extLst>
      <p:ext uri="{BB962C8B-B14F-4D97-AF65-F5344CB8AC3E}">
        <p14:creationId xmlns:p14="http://schemas.microsoft.com/office/powerpoint/2010/main" val="184624878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How to join in the PIF project</a:t>
            </a:r>
            <a:endParaRPr lang="en-US" sz="2800"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61</a:t>
            </a:fld>
            <a:endParaRPr lang="en-US" dirty="0"/>
          </a:p>
        </p:txBody>
      </p:sp>
      <p:sp>
        <p:nvSpPr>
          <p:cNvPr id="4" name="Content Placeholder 3"/>
          <p:cNvSpPr>
            <a:spLocks noGrp="1"/>
          </p:cNvSpPr>
          <p:nvPr>
            <p:ph idx="1"/>
          </p:nvPr>
        </p:nvSpPr>
        <p:spPr>
          <a:xfrm>
            <a:off x="457200" y="1371600"/>
            <a:ext cx="8610600" cy="4724400"/>
          </a:xfrm>
        </p:spPr>
        <p:txBody>
          <a:bodyPr>
            <a:normAutofit fontScale="92500" lnSpcReduction="10000"/>
          </a:bodyPr>
          <a:lstStyle/>
          <a:p>
            <a:r>
              <a:rPr lang="en-US" dirty="0" smtClean="0"/>
              <a:t>PIF Open Source </a:t>
            </a:r>
            <a:r>
              <a:rPr lang="en-US" dirty="0"/>
              <a:t>SDN project at: </a:t>
            </a:r>
            <a:endParaRPr lang="en-US" dirty="0" smtClean="0"/>
          </a:p>
          <a:p>
            <a:pPr marL="400050" lvl="1" indent="0">
              <a:buNone/>
            </a:pPr>
            <a:r>
              <a:rPr lang="en-US" dirty="0" smtClean="0"/>
              <a:t> </a:t>
            </a:r>
            <a:r>
              <a:rPr lang="en-US" dirty="0">
                <a:hlinkClick r:id="rId2"/>
              </a:rPr>
              <a:t>https://</a:t>
            </a:r>
            <a:r>
              <a:rPr lang="en-US" dirty="0" smtClean="0">
                <a:hlinkClick r:id="rId2"/>
              </a:rPr>
              <a:t>groups.opensourcesdn.org/wg/PIF/dashboard</a:t>
            </a:r>
            <a:endParaRPr lang="en-US" dirty="0" smtClean="0"/>
          </a:p>
          <a:p>
            <a:pPr lvl="1"/>
            <a:r>
              <a:rPr lang="en-US" dirty="0" smtClean="0"/>
              <a:t>Contains calendar, mail archive, documents, etc.</a:t>
            </a:r>
          </a:p>
          <a:p>
            <a:pPr lvl="1"/>
            <a:r>
              <a:rPr lang="en-US" b="1" u="sng" dirty="0" smtClean="0"/>
              <a:t>Warning:</a:t>
            </a:r>
            <a:r>
              <a:rPr lang="en-US" dirty="0" smtClean="0"/>
              <a:t> many documents still “in transit” between ONF and OSSDN</a:t>
            </a:r>
            <a:endParaRPr lang="en-US" dirty="0"/>
          </a:p>
          <a:p>
            <a:endParaRPr lang="en-US" dirty="0" smtClean="0"/>
          </a:p>
          <a:p>
            <a:r>
              <a:rPr lang="en-US" dirty="0" smtClean="0"/>
              <a:t>PIF </a:t>
            </a:r>
            <a:r>
              <a:rPr lang="en-US" dirty="0" err="1" smtClean="0"/>
              <a:t>GitHub</a:t>
            </a:r>
            <a:r>
              <a:rPr lang="en-US" dirty="0" smtClean="0"/>
              <a:t>:</a:t>
            </a:r>
          </a:p>
          <a:p>
            <a:pPr marL="400050" lvl="1" indent="0">
              <a:buNone/>
            </a:pPr>
            <a:r>
              <a:rPr lang="en-US" u="sng" dirty="0" smtClean="0">
                <a:hlinkClick r:id="rId3"/>
              </a:rPr>
              <a:t>https://github.com/OpenNetworkingFoundation/PIF-Open-Intermediate-Representation</a:t>
            </a:r>
            <a:endParaRPr lang="en-US" dirty="0"/>
          </a:p>
          <a:p>
            <a:endParaRPr lang="en-US" dirty="0"/>
          </a:p>
          <a:p>
            <a:r>
              <a:rPr lang="en-US" dirty="0"/>
              <a:t>Join the weekly call:</a:t>
            </a:r>
          </a:p>
          <a:p>
            <a:pPr fontAlgn="base"/>
            <a:r>
              <a:rPr lang="en-US" dirty="0" smtClean="0"/>
              <a:t>Tuesdays 11am -12 noon Pacific</a:t>
            </a:r>
          </a:p>
          <a:p>
            <a:pPr fontAlgn="base"/>
            <a:r>
              <a:rPr lang="en-US" dirty="0" smtClean="0"/>
              <a:t>See calendar entry for full information</a:t>
            </a:r>
            <a:endParaRPr lang="en-US" dirty="0"/>
          </a:p>
          <a:p>
            <a:endParaRPr lang="en-US" dirty="0" smtClean="0"/>
          </a:p>
          <a:p>
            <a:r>
              <a:rPr lang="en-US" dirty="0" smtClean="0"/>
              <a:t>Join </a:t>
            </a:r>
            <a:r>
              <a:rPr lang="en-US" dirty="0"/>
              <a:t>the mailing list (</a:t>
            </a:r>
            <a:r>
              <a:rPr lang="en-US" dirty="0" smtClean="0">
                <a:hlinkClick r:id="rId4"/>
              </a:rPr>
              <a:t>pif@groups.opensourcesdn.org</a:t>
            </a:r>
            <a:r>
              <a:rPr lang="en-US" dirty="0" smtClean="0"/>
              <a:t>)</a:t>
            </a:r>
            <a:endParaRPr lang="en-US" dirty="0"/>
          </a:p>
        </p:txBody>
      </p:sp>
    </p:spTree>
    <p:extLst>
      <p:ext uri="{BB962C8B-B14F-4D97-AF65-F5344CB8AC3E}">
        <p14:creationId xmlns:p14="http://schemas.microsoft.com/office/powerpoint/2010/main" val="16077726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647" y="152400"/>
            <a:ext cx="8457753" cy="1143000"/>
          </a:xfrm>
        </p:spPr>
        <p:txBody>
          <a:bodyPr>
            <a:normAutofit/>
          </a:bodyPr>
          <a:lstStyle/>
          <a:p>
            <a:r>
              <a:rPr lang="en-US" sz="2800" dirty="0">
                <a:solidFill>
                  <a:schemeClr val="tx1"/>
                </a:solidFill>
              </a:rPr>
              <a:t>PIF open source software project</a:t>
            </a:r>
            <a:br>
              <a:rPr lang="en-US" sz="2800" dirty="0">
                <a:solidFill>
                  <a:schemeClr val="tx1"/>
                </a:solidFill>
              </a:rPr>
            </a:br>
            <a:r>
              <a:rPr lang="en-US" sz="2800" dirty="0" smtClean="0">
                <a:solidFill>
                  <a:schemeClr val="tx1"/>
                </a:solidFill>
              </a:rPr>
              <a:t>… and still ONF Specifications area group </a:t>
            </a:r>
            <a:endParaRPr lang="en-US" sz="2400" dirty="0">
              <a:solidFill>
                <a:schemeClr val="tx1"/>
              </a:solidFill>
            </a:endParaRPr>
          </a:p>
        </p:txBody>
      </p:sp>
      <p:sp>
        <p:nvSpPr>
          <p:cNvPr id="4" name="Slide Number Placeholder 3"/>
          <p:cNvSpPr>
            <a:spLocks noGrp="1"/>
          </p:cNvSpPr>
          <p:nvPr>
            <p:ph type="sldNum" sz="quarter" idx="4"/>
          </p:nvPr>
        </p:nvSpPr>
        <p:spPr/>
        <p:txBody>
          <a:bodyPr/>
          <a:lstStyle/>
          <a:p>
            <a:pPr>
              <a:defRPr/>
            </a:pPr>
            <a:fld id="{C4410A78-FCD3-504F-A7CA-129367DF0A0A}" type="slidenum">
              <a:rPr lang="en-US" smtClean="0">
                <a:solidFill>
                  <a:srgbClr val="000000"/>
                </a:solidFill>
              </a:rPr>
              <a:pPr>
                <a:defRPr/>
              </a:pPr>
              <a:t>7</a:t>
            </a:fld>
            <a:endParaRPr lang="en-US">
              <a:solidFill>
                <a:srgbClr val="000000"/>
              </a:solidFill>
            </a:endParaRPr>
          </a:p>
        </p:txBody>
      </p:sp>
      <p:pic>
        <p:nvPicPr>
          <p:cNvPr id="5" name="Picture 4"/>
          <p:cNvPicPr>
            <a:picLocks noChangeAspect="1"/>
          </p:cNvPicPr>
          <p:nvPr/>
        </p:nvPicPr>
        <p:blipFill>
          <a:blip r:embed="rId3"/>
          <a:stretch>
            <a:fillRect/>
          </a:stretch>
        </p:blipFill>
        <p:spPr>
          <a:xfrm>
            <a:off x="0" y="1421493"/>
            <a:ext cx="6222898" cy="4674507"/>
          </a:xfrm>
          <a:prstGeom prst="rect">
            <a:avLst/>
          </a:prstGeom>
        </p:spPr>
      </p:pic>
      <p:sp>
        <p:nvSpPr>
          <p:cNvPr id="6" name="Oval 5"/>
          <p:cNvSpPr/>
          <p:nvPr/>
        </p:nvSpPr>
        <p:spPr bwMode="auto">
          <a:xfrm>
            <a:off x="2946298" y="3276600"/>
            <a:ext cx="1600200" cy="914400"/>
          </a:xfrm>
          <a:prstGeom prst="ellipse">
            <a:avLst/>
          </a:prstGeom>
          <a:noFill/>
          <a:ln w="76200" cap="flat" cmpd="sng" algn="ctr">
            <a:solidFill>
              <a:schemeClr val="bg2"/>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noAutofit/>
          </a:bodyPr>
          <a:lstStyle/>
          <a:p>
            <a:pPr algn="ctr"/>
            <a:endParaRPr lang="en-US" dirty="0" smtClean="0">
              <a:solidFill>
                <a:srgbClr val="000000"/>
              </a:solidFill>
            </a:endParaRPr>
          </a:p>
        </p:txBody>
      </p:sp>
      <p:sp>
        <p:nvSpPr>
          <p:cNvPr id="9" name="TextBox 8"/>
          <p:cNvSpPr txBox="1"/>
          <p:nvPr/>
        </p:nvSpPr>
        <p:spPr>
          <a:xfrm>
            <a:off x="431698" y="3276600"/>
            <a:ext cx="2438400" cy="830997"/>
          </a:xfrm>
          <a:prstGeom prst="rect">
            <a:avLst/>
          </a:prstGeom>
          <a:noFill/>
        </p:spPr>
        <p:txBody>
          <a:bodyPr wrap="square" rtlCol="0">
            <a:spAutoFit/>
          </a:bodyPr>
          <a:lstStyle/>
          <a:p>
            <a:pPr algn="ctr"/>
            <a:r>
              <a:rPr lang="en-US" sz="2400" dirty="0" smtClean="0"/>
              <a:t>Intermediate representation</a:t>
            </a:r>
            <a:endParaRPr lang="en-US" sz="2400" dirty="0"/>
          </a:p>
        </p:txBody>
      </p:sp>
      <p:grpSp>
        <p:nvGrpSpPr>
          <p:cNvPr id="15" name="Group 14"/>
          <p:cNvGrpSpPr/>
          <p:nvPr/>
        </p:nvGrpSpPr>
        <p:grpSpPr>
          <a:xfrm>
            <a:off x="5184065" y="2771001"/>
            <a:ext cx="3883735" cy="2791599"/>
            <a:chOff x="5184065" y="2771001"/>
            <a:chExt cx="3883735" cy="2791599"/>
          </a:xfrm>
        </p:grpSpPr>
        <p:sp>
          <p:nvSpPr>
            <p:cNvPr id="7" name="TextBox 6"/>
            <p:cNvSpPr txBox="1"/>
            <p:nvPr/>
          </p:nvSpPr>
          <p:spPr>
            <a:xfrm>
              <a:off x="5189815" y="2771001"/>
              <a:ext cx="3877985" cy="461665"/>
            </a:xfrm>
            <a:prstGeom prst="rect">
              <a:avLst/>
            </a:prstGeom>
            <a:noFill/>
          </p:spPr>
          <p:txBody>
            <a:bodyPr wrap="none" rtlCol="0">
              <a:spAutoFit/>
            </a:bodyPr>
            <a:lstStyle/>
            <a:p>
              <a:r>
                <a:rPr lang="en-US" sz="2400" dirty="0" smtClean="0"/>
                <a:t>Focus areas of PIF project:</a:t>
              </a:r>
              <a:endParaRPr lang="en-US" sz="2400" dirty="0"/>
            </a:p>
          </p:txBody>
        </p:sp>
        <p:sp>
          <p:nvSpPr>
            <p:cNvPr id="8" name="TextBox 7"/>
            <p:cNvSpPr txBox="1"/>
            <p:nvPr/>
          </p:nvSpPr>
          <p:spPr>
            <a:xfrm>
              <a:off x="5184065" y="3191470"/>
              <a:ext cx="1871090" cy="923330"/>
            </a:xfrm>
            <a:prstGeom prst="rect">
              <a:avLst/>
            </a:prstGeom>
            <a:noFill/>
          </p:spPr>
          <p:txBody>
            <a:bodyPr wrap="none" rtlCol="0">
              <a:spAutoFit/>
            </a:bodyPr>
            <a:lstStyle/>
            <a:p>
              <a:pPr marL="285750" indent="-285750">
                <a:buFont typeface="Arial" panose="020B0604020202020204" pitchFamily="34" charset="0"/>
                <a:buChar char="•"/>
              </a:pPr>
              <a:r>
                <a:rPr lang="en-US" dirty="0" smtClean="0"/>
                <a:t>IR elements</a:t>
              </a:r>
            </a:p>
            <a:p>
              <a:pPr marL="285750" indent="-285750">
                <a:buFont typeface="Arial" panose="020B0604020202020204" pitchFamily="34" charset="0"/>
                <a:buChar char="•"/>
              </a:pPr>
              <a:r>
                <a:rPr lang="en-US" dirty="0" smtClean="0"/>
                <a:t>Use cases</a:t>
              </a:r>
            </a:p>
            <a:p>
              <a:pPr marL="285750" indent="-285750">
                <a:buFont typeface="Arial" panose="020B0604020202020204" pitchFamily="34" charset="0"/>
                <a:buChar char="•"/>
              </a:pPr>
              <a:r>
                <a:rPr lang="en-US" dirty="0" smtClean="0"/>
                <a:t>Runtime APIs</a:t>
              </a:r>
              <a:endParaRPr lang="en-US" dirty="0"/>
            </a:p>
          </p:txBody>
        </p:sp>
        <p:sp>
          <p:nvSpPr>
            <p:cNvPr id="13" name="TextBox 12"/>
            <p:cNvSpPr txBox="1"/>
            <p:nvPr/>
          </p:nvSpPr>
          <p:spPr>
            <a:xfrm>
              <a:off x="6629400" y="4639270"/>
              <a:ext cx="2438400" cy="923330"/>
            </a:xfrm>
            <a:prstGeom prst="rect">
              <a:avLst/>
            </a:prstGeom>
            <a:noFill/>
          </p:spPr>
          <p:txBody>
            <a:bodyPr wrap="square" rtlCol="0">
              <a:spAutoFit/>
            </a:bodyPr>
            <a:lstStyle/>
            <a:p>
              <a:r>
                <a:rPr lang="en-US" dirty="0" smtClean="0"/>
                <a:t>Feeds into ONF “</a:t>
              </a:r>
              <a:r>
                <a:rPr lang="en-US" dirty="0" err="1" smtClean="0"/>
                <a:t>OpenFlow</a:t>
              </a:r>
              <a:r>
                <a:rPr lang="en-US" dirty="0" smtClean="0"/>
                <a:t> Next Gen” specification activity</a:t>
              </a:r>
              <a:endParaRPr lang="en-US" dirty="0"/>
            </a:p>
          </p:txBody>
        </p:sp>
        <p:cxnSp>
          <p:nvCxnSpPr>
            <p:cNvPr id="14" name="Straight Arrow Connector 13"/>
            <p:cNvCxnSpPr/>
            <p:nvPr/>
          </p:nvCxnSpPr>
          <p:spPr bwMode="auto">
            <a:xfrm>
              <a:off x="7086600" y="4114800"/>
              <a:ext cx="228600" cy="457200"/>
            </a:xfrm>
            <a:prstGeom prst="straightConnector1">
              <a:avLst/>
            </a:prstGeom>
            <a:solidFill>
              <a:schemeClr val="tx2"/>
            </a:solidFill>
            <a:ln w="57150" cap="flat" cmpd="sng" algn="ctr">
              <a:solidFill>
                <a:schemeClr val="tx1"/>
              </a:solidFill>
              <a:prstDash val="solid"/>
              <a:round/>
              <a:headEnd type="none" w="med" len="med"/>
              <a:tailEnd type="triangle"/>
            </a:ln>
            <a:effectLst/>
          </p:spPr>
        </p:cxnSp>
      </p:grpSp>
    </p:spTree>
    <p:extLst>
      <p:ext uri="{BB962C8B-B14F-4D97-AF65-F5344CB8AC3E}">
        <p14:creationId xmlns:p14="http://schemas.microsoft.com/office/powerpoint/2010/main" val="394050444"/>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Area 1: IR development topics</a:t>
            </a:r>
            <a:endParaRPr lang="en-US" sz="2800" dirty="0">
              <a:solidFill>
                <a:schemeClr val="tx1"/>
              </a:solidFill>
            </a:endParaRPr>
          </a:p>
        </p:txBody>
      </p:sp>
      <p:sp>
        <p:nvSpPr>
          <p:cNvPr id="3" name="Content Placeholder 2"/>
          <p:cNvSpPr>
            <a:spLocks noGrp="1"/>
          </p:cNvSpPr>
          <p:nvPr>
            <p:ph idx="1"/>
          </p:nvPr>
        </p:nvSpPr>
        <p:spPr>
          <a:xfrm>
            <a:off x="457647" y="1302923"/>
            <a:ext cx="8533953" cy="4525118"/>
          </a:xfrm>
        </p:spPr>
        <p:txBody>
          <a:bodyPr>
            <a:normAutofit/>
          </a:bodyPr>
          <a:lstStyle/>
          <a:p>
            <a:r>
              <a:rPr lang="en-US" dirty="0" smtClean="0"/>
              <a:t>AIR-IRI open source code base is starting point</a:t>
            </a:r>
          </a:p>
          <a:p>
            <a:pPr lvl="1"/>
            <a:r>
              <a:rPr lang="en-US" dirty="0" smtClean="0"/>
              <a:t>Improve/extend simulator</a:t>
            </a:r>
          </a:p>
          <a:p>
            <a:pPr lvl="1"/>
            <a:r>
              <a:rPr lang="en-US" dirty="0" smtClean="0"/>
              <a:t>Associated tools</a:t>
            </a:r>
          </a:p>
          <a:p>
            <a:endParaRPr lang="en-US" dirty="0"/>
          </a:p>
          <a:p>
            <a:r>
              <a:rPr lang="en-US" dirty="0" smtClean="0"/>
              <a:t>IR experiments</a:t>
            </a:r>
          </a:p>
          <a:p>
            <a:pPr lvl="1"/>
            <a:r>
              <a:rPr lang="en-US" dirty="0" smtClean="0"/>
              <a:t>Review and understand current AIR components</a:t>
            </a:r>
          </a:p>
          <a:p>
            <a:pPr lvl="1"/>
            <a:r>
              <a:rPr lang="en-US" dirty="0" smtClean="0"/>
              <a:t>Develop proposals for where information and constraints are best captured</a:t>
            </a:r>
          </a:p>
          <a:p>
            <a:pPr lvl="1"/>
            <a:r>
              <a:rPr lang="en-US" dirty="0" smtClean="0"/>
              <a:t>Examples: parser, control program, traffic manager</a:t>
            </a:r>
          </a:p>
          <a:p>
            <a:pPr lvl="1"/>
            <a:r>
              <a:rPr lang="en-US" dirty="0" smtClean="0"/>
              <a:t>Representation of expressions</a:t>
            </a:r>
          </a:p>
          <a:p>
            <a:endParaRPr lang="en-US" dirty="0"/>
          </a:p>
          <a:p>
            <a:r>
              <a:rPr lang="en-US" dirty="0" smtClean="0"/>
              <a:t>Feedback from any back end experiments</a:t>
            </a:r>
          </a:p>
          <a:p>
            <a:pPr lvl="1"/>
            <a:r>
              <a:rPr lang="en-US" dirty="0" smtClean="0"/>
              <a:t>These might be closed-source by vendors</a:t>
            </a:r>
            <a:endParaRPr lang="en-US" dirty="0"/>
          </a:p>
        </p:txBody>
      </p:sp>
      <p:sp>
        <p:nvSpPr>
          <p:cNvPr id="4" name="Slide Number Placeholder 3"/>
          <p:cNvSpPr>
            <a:spLocks noGrp="1"/>
          </p:cNvSpPr>
          <p:nvPr>
            <p:ph type="sldNum" sz="quarter" idx="4"/>
          </p:nvPr>
        </p:nvSpPr>
        <p:spPr/>
        <p:txBody>
          <a:bodyPr/>
          <a:lstStyle/>
          <a:p>
            <a:pPr>
              <a:defRPr/>
            </a:pPr>
            <a:fld id="{55E00578-A74E-F745-9ADA-726725969A1A}" type="slidenum">
              <a:rPr lang="en-US" smtClean="0">
                <a:solidFill>
                  <a:srgbClr val="000000"/>
                </a:solidFill>
              </a:rPr>
              <a:pPr>
                <a:defRPr/>
              </a:pPr>
              <a:t>8</a:t>
            </a:fld>
            <a:endParaRPr lang="en-US">
              <a:solidFill>
                <a:srgbClr val="000000"/>
              </a:solidFill>
            </a:endParaRPr>
          </a:p>
        </p:txBody>
      </p:sp>
    </p:spTree>
    <p:extLst>
      <p:ext uri="{BB962C8B-B14F-4D97-AF65-F5344CB8AC3E}">
        <p14:creationId xmlns:p14="http://schemas.microsoft.com/office/powerpoint/2010/main" val="2252859463"/>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solidFill>
                  <a:schemeClr val="tx1"/>
                </a:solidFill>
              </a:rPr>
              <a:t>Area 2: IR use cases</a:t>
            </a:r>
            <a:endParaRPr lang="en-US" sz="2800" dirty="0">
              <a:solidFill>
                <a:schemeClr val="tx1"/>
              </a:solidFill>
            </a:endParaRPr>
          </a:p>
        </p:txBody>
      </p:sp>
      <p:sp>
        <p:nvSpPr>
          <p:cNvPr id="3" name="Content Placeholder 2"/>
          <p:cNvSpPr>
            <a:spLocks noGrp="1"/>
          </p:cNvSpPr>
          <p:nvPr>
            <p:ph idx="1"/>
          </p:nvPr>
        </p:nvSpPr>
        <p:spPr/>
        <p:txBody>
          <a:bodyPr/>
          <a:lstStyle/>
          <a:p>
            <a:r>
              <a:rPr lang="en-US" dirty="0" smtClean="0"/>
              <a:t>Catalog any existing programs/fragments</a:t>
            </a:r>
          </a:p>
          <a:p>
            <a:r>
              <a:rPr lang="en-US" dirty="0" smtClean="0"/>
              <a:t>Review any known front end (e.g., P4) experience</a:t>
            </a:r>
          </a:p>
          <a:p>
            <a:endParaRPr lang="en-US" dirty="0"/>
          </a:p>
          <a:p>
            <a:r>
              <a:rPr lang="en-US" dirty="0" smtClean="0"/>
              <a:t>Suggestions:</a:t>
            </a:r>
          </a:p>
          <a:p>
            <a:pPr lvl="1"/>
            <a:r>
              <a:rPr lang="en-US" dirty="0" smtClean="0"/>
              <a:t>L4-L7</a:t>
            </a:r>
          </a:p>
          <a:p>
            <a:pPr lvl="1"/>
            <a:r>
              <a:rPr lang="en-US" dirty="0" smtClean="0"/>
              <a:t>Tunnel</a:t>
            </a:r>
          </a:p>
          <a:p>
            <a:pPr lvl="1"/>
            <a:r>
              <a:rPr lang="en-US" dirty="0" err="1" smtClean="0"/>
              <a:t>OpenFlow</a:t>
            </a:r>
            <a:r>
              <a:rPr lang="en-US" dirty="0" smtClean="0"/>
              <a:t> clone</a:t>
            </a:r>
          </a:p>
          <a:p>
            <a:pPr lvl="1"/>
            <a:r>
              <a:rPr lang="en-US" dirty="0" smtClean="0"/>
              <a:t>… other OF-NG use cases as identified by Open DP WG</a:t>
            </a:r>
          </a:p>
          <a:p>
            <a:endParaRPr lang="en-US" dirty="0"/>
          </a:p>
          <a:p>
            <a:r>
              <a:rPr lang="en-US" dirty="0" smtClean="0"/>
              <a:t>Move in direction of toolkit based on library components</a:t>
            </a:r>
          </a:p>
          <a:p>
            <a:pPr lvl="1"/>
            <a:r>
              <a:rPr lang="en-US" dirty="0" smtClean="0"/>
              <a:t>Avoid duplication of effort</a:t>
            </a:r>
            <a:endParaRPr lang="en-US" dirty="0"/>
          </a:p>
        </p:txBody>
      </p:sp>
      <p:sp>
        <p:nvSpPr>
          <p:cNvPr id="4" name="Slide Number Placeholder 3"/>
          <p:cNvSpPr>
            <a:spLocks noGrp="1"/>
          </p:cNvSpPr>
          <p:nvPr>
            <p:ph type="sldNum" sz="quarter" idx="4"/>
          </p:nvPr>
        </p:nvSpPr>
        <p:spPr/>
        <p:txBody>
          <a:bodyPr/>
          <a:lstStyle/>
          <a:p>
            <a:pPr>
              <a:defRPr/>
            </a:pPr>
            <a:fld id="{55E00578-A74E-F745-9ADA-726725969A1A}" type="slidenum">
              <a:rPr lang="en-US" smtClean="0">
                <a:solidFill>
                  <a:srgbClr val="000000"/>
                </a:solidFill>
              </a:rPr>
              <a:pPr>
                <a:defRPr/>
              </a:pPr>
              <a:t>9</a:t>
            </a:fld>
            <a:endParaRPr lang="en-US">
              <a:solidFill>
                <a:srgbClr val="000000"/>
              </a:solidFill>
            </a:endParaRPr>
          </a:p>
        </p:txBody>
      </p:sp>
    </p:spTree>
    <p:extLst>
      <p:ext uri="{BB962C8B-B14F-4D97-AF65-F5344CB8AC3E}">
        <p14:creationId xmlns:p14="http://schemas.microsoft.com/office/powerpoint/2010/main" val="3487513172"/>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ONF">
  <a:themeElements>
    <a:clrScheme name="ONF Theme">
      <a:dk1>
        <a:srgbClr val="141313"/>
      </a:dk1>
      <a:lt1>
        <a:srgbClr val="FFFFFF"/>
      </a:lt1>
      <a:dk2>
        <a:srgbClr val="0A3161"/>
      </a:dk2>
      <a:lt2>
        <a:srgbClr val="EEECE1"/>
      </a:lt2>
      <a:accent1>
        <a:srgbClr val="00B8D6"/>
      </a:accent1>
      <a:accent2>
        <a:srgbClr val="D6DC21"/>
      </a:accent2>
      <a:accent3>
        <a:srgbClr val="0A3161"/>
      </a:accent3>
      <a:accent4>
        <a:srgbClr val="E2A429"/>
      </a:accent4>
      <a:accent5>
        <a:srgbClr val="5AAB35"/>
      </a:accent5>
      <a:accent6>
        <a:srgbClr val="A42723"/>
      </a:accent6>
      <a:hlink>
        <a:srgbClr val="00B8D6"/>
      </a:hlink>
      <a:folHlink>
        <a:srgbClr val="59595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NF Titl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8982</TotalTime>
  <Words>4091</Words>
  <Application>Microsoft Office PowerPoint</Application>
  <PresentationFormat>On-screen Show (4:3)</PresentationFormat>
  <Paragraphs>875</Paragraphs>
  <Slides>61</Slides>
  <Notes>20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61</vt:i4>
      </vt:variant>
    </vt:vector>
  </HeadingPairs>
  <TitlesOfParts>
    <vt:vector size="73" baseType="lpstr">
      <vt:lpstr>Arial</vt:lpstr>
      <vt:lpstr>Calibri</vt:lpstr>
      <vt:lpstr>Consolas</vt:lpstr>
      <vt:lpstr>Courier New</vt:lpstr>
      <vt:lpstr>Gill Sans</vt:lpstr>
      <vt:lpstr>Helvetica</vt:lpstr>
      <vt:lpstr>Helvetica Light</vt:lpstr>
      <vt:lpstr>Lucida Grande</vt:lpstr>
      <vt:lpstr>Verdana</vt:lpstr>
      <vt:lpstr>ヒラギノ角ゴ ProN W3</vt:lpstr>
      <vt:lpstr>ONF</vt:lpstr>
      <vt:lpstr>ONF Title</vt:lpstr>
      <vt:lpstr>Open Source SDN: Protocol Independent Forwarding</vt:lpstr>
      <vt:lpstr>Open Source SDN Meeting Parameters </vt:lpstr>
      <vt:lpstr>PowerPoint Presentation</vt:lpstr>
      <vt:lpstr>PIF Open Source SDN software project … and also ONF Specifications Area group </vt:lpstr>
      <vt:lpstr>Trajectory of PIF group</vt:lpstr>
      <vt:lpstr>Open Source SDN presence opensourcesdn.org</vt:lpstr>
      <vt:lpstr>PIF open source software project … and still ONF Specifications area group </vt:lpstr>
      <vt:lpstr>Area 1: IR development topics</vt:lpstr>
      <vt:lpstr>Area 2: IR use cases</vt:lpstr>
      <vt:lpstr>Area 3: IR run-time interface topics</vt:lpstr>
      <vt:lpstr>Summary of progress</vt:lpstr>
      <vt:lpstr>PIF workday session agenda</vt:lpstr>
      <vt:lpstr>PowerPoint Presentation</vt:lpstr>
      <vt:lpstr>iNIC P4 + PIF IR Implementation: Compilation + Development Environment</vt:lpstr>
      <vt:lpstr>Goals + Approach</vt:lpstr>
      <vt:lpstr>IR Additions for Parsing</vt:lpstr>
      <vt:lpstr>IR Additions for Control Flow</vt:lpstr>
      <vt:lpstr>IR Additions for Registers + Counters</vt:lpstr>
      <vt:lpstr>IR Additions for Digests (Events)</vt:lpstr>
      <vt:lpstr>IR Additions for Header Stacks</vt:lpstr>
      <vt:lpstr>IR Additions for Development Environment</vt:lpstr>
      <vt:lpstr>PowerPoint Presentation</vt:lpstr>
      <vt:lpstr>Need for a Programmable Data Plane</vt:lpstr>
      <vt:lpstr>Compiling Policy</vt:lpstr>
      <vt:lpstr>NetASM: An Intermediate Representation</vt:lpstr>
      <vt:lpstr>Compiling Policy “using NetASM”</vt:lpstr>
      <vt:lpstr>Preliminary Evaluations</vt:lpstr>
      <vt:lpstr>Future Work</vt:lpstr>
      <vt:lpstr>Summary</vt:lpstr>
      <vt:lpstr>PowerPoint Presentation</vt:lpstr>
      <vt:lpstr>Old ‘Motherhood and Apple Pie’ slide</vt:lpstr>
      <vt:lpstr>BIR: the “B” IR</vt:lpstr>
      <vt:lpstr>Main influences</vt:lpstr>
      <vt:lpstr>Key characteristics</vt:lpstr>
      <vt:lpstr>Using the AIR meta infrastructure New meta.yml specification (current draft)</vt:lpstr>
      <vt:lpstr>Mapping AIR-IRI types to BIR types</vt:lpstr>
      <vt:lpstr>Control flow</vt:lpstr>
      <vt:lpstr>Expressions</vt:lpstr>
      <vt:lpstr>Tables</vt:lpstr>
      <vt:lpstr>Status</vt:lpstr>
      <vt:lpstr>PowerPoint Presentation</vt:lpstr>
      <vt:lpstr>iNIC P4 + PIF IR Implementation: Run-Time Interaction</vt:lpstr>
      <vt:lpstr>Run-time Interface Details</vt:lpstr>
      <vt:lpstr>PowerPoint Presentation</vt:lpstr>
      <vt:lpstr>OpenFlow</vt:lpstr>
      <vt:lpstr>Suggestion to Next Gen OpenFlow</vt:lpstr>
      <vt:lpstr>POF Ecosystem – An Open Architecture</vt:lpstr>
      <vt:lpstr>Key Objects at POF SBI </vt:lpstr>
      <vt:lpstr>POF SBI Objects</vt:lpstr>
      <vt:lpstr>POF SBI Protocol – Message &amp; Instruction </vt:lpstr>
      <vt:lpstr>Summary</vt:lpstr>
      <vt:lpstr>PowerPoint Presentation</vt:lpstr>
      <vt:lpstr>P4</vt:lpstr>
      <vt:lpstr>PIF and P4 relationship </vt:lpstr>
      <vt:lpstr>PIF and P4 activities</vt:lpstr>
      <vt:lpstr>PIF and P4 operational</vt:lpstr>
      <vt:lpstr>PIF ARI-IRI IR and P4</vt:lpstr>
      <vt:lpstr>Main changes for P4 1.1 spec (Nov 2015)</vt:lpstr>
      <vt:lpstr>PowerPoint Presentation</vt:lpstr>
      <vt:lpstr>Ways to participate in the PIF project</vt:lpstr>
      <vt:lpstr>How to join in the PIF project</vt:lpstr>
    </vt:vector>
  </TitlesOfParts>
  <Company>Tompertdesign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Claudia Tompert</dc:creator>
  <cp:keywords>Public</cp:keywords>
  <cp:lastModifiedBy>Gordon Brebner</cp:lastModifiedBy>
  <cp:revision>267</cp:revision>
  <cp:lastPrinted>2015-02-05T23:24:16Z</cp:lastPrinted>
  <dcterms:created xsi:type="dcterms:W3CDTF">2013-04-17T18:00:25Z</dcterms:created>
  <dcterms:modified xsi:type="dcterms:W3CDTF">2015-09-11T22:58:31Z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c19649d2-aee0-439c-abe6-e64bb007d2f8</vt:lpwstr>
  </property>
  <property fmtid="{D5CDD505-2E9C-101B-9397-08002B2CF9AE}" pid="3" name="TITUSCustom1">
    <vt:lpwstr>1</vt:lpwstr>
  </property>
  <property fmtid="{D5CDD505-2E9C-101B-9397-08002B2CF9AE}" pid="4" name="XilinxClassification">
    <vt:lpwstr>Public</vt:lpwstr>
  </property>
  <property fmtid="{D5CDD505-2E9C-101B-9397-08002B2CF9AE}" pid="5" name="XilinxVisual Markings">
    <vt:lpwstr>No</vt:lpwstr>
  </property>
  <property fmtid="{D5CDD505-2E9C-101B-9397-08002B2CF9AE}" pid="6" name="XilinxPublication Year">
    <vt:lpwstr>2015</vt:lpwstr>
  </property>
  <property fmtid="{D5CDD505-2E9C-101B-9397-08002B2CF9AE}" pid="7" name="XilinxRemoveLegacyFooters">
    <vt:lpwstr>Yes</vt:lpwstr>
  </property>
</Properties>
</file>

<file path=docProps/thumbnail.jpeg>
</file>